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  <p:sldMasterId id="2147483676" r:id="rId4"/>
  </p:sldMasterIdLst>
  <p:notesMasterIdLst>
    <p:notesMasterId r:id="rId6"/>
  </p:notesMasterIdLst>
  <p:handoutMasterIdLst>
    <p:handoutMasterId r:id="rId53"/>
  </p:handoutMasterIdLst>
  <p:sldIdLst>
    <p:sldId id="259" r:id="rId5"/>
    <p:sldId id="267" r:id="rId7"/>
    <p:sldId id="384" r:id="rId8"/>
    <p:sldId id="315" r:id="rId9"/>
    <p:sldId id="478" r:id="rId10"/>
    <p:sldId id="316" r:id="rId11"/>
    <p:sldId id="317" r:id="rId12"/>
    <p:sldId id="386" r:id="rId13"/>
    <p:sldId id="425" r:id="rId14"/>
    <p:sldId id="477" r:id="rId15"/>
    <p:sldId id="388" r:id="rId16"/>
    <p:sldId id="320" r:id="rId17"/>
    <p:sldId id="427" r:id="rId18"/>
    <p:sldId id="321" r:id="rId19"/>
    <p:sldId id="339" r:id="rId20"/>
    <p:sldId id="444" r:id="rId21"/>
    <p:sldId id="430" r:id="rId22"/>
    <p:sldId id="340" r:id="rId23"/>
    <p:sldId id="341" r:id="rId24"/>
    <p:sldId id="342" r:id="rId25"/>
    <p:sldId id="343" r:id="rId26"/>
    <p:sldId id="345" r:id="rId27"/>
    <p:sldId id="344" r:id="rId28"/>
    <p:sldId id="360" r:id="rId29"/>
    <p:sldId id="361" r:id="rId30"/>
    <p:sldId id="346" r:id="rId31"/>
    <p:sldId id="347" r:id="rId32"/>
    <p:sldId id="348" r:id="rId33"/>
    <p:sldId id="520" r:id="rId34"/>
    <p:sldId id="349" r:id="rId35"/>
    <p:sldId id="352" r:id="rId36"/>
    <p:sldId id="353" r:id="rId37"/>
    <p:sldId id="354" r:id="rId38"/>
    <p:sldId id="355" r:id="rId39"/>
    <p:sldId id="429" r:id="rId40"/>
    <p:sldId id="357" r:id="rId41"/>
    <p:sldId id="432" r:id="rId42"/>
    <p:sldId id="433" r:id="rId43"/>
    <p:sldId id="434" r:id="rId44"/>
    <p:sldId id="435" r:id="rId45"/>
    <p:sldId id="438" r:id="rId46"/>
    <p:sldId id="439" r:id="rId47"/>
    <p:sldId id="436" r:id="rId48"/>
    <p:sldId id="437" r:id="rId49"/>
    <p:sldId id="440" r:id="rId50"/>
    <p:sldId id="431" r:id="rId51"/>
    <p:sldId id="289" r:id="rId5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705" autoAdjust="0"/>
  </p:normalViewPr>
  <p:slideViewPr>
    <p:cSldViewPr>
      <p:cViewPr varScale="1">
        <p:scale>
          <a:sx n="108" d="100"/>
          <a:sy n="108" d="100"/>
        </p:scale>
        <p:origin x="736" y="192"/>
      </p:cViewPr>
      <p:guideLst>
        <p:guide orient="horz" pos="220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buFontTx/>
              <a:buNone/>
              <a:defRPr sz="1200"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noProof="1" dirty="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1331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buFontTx/>
              <a:buNone/>
              <a:defRPr sz="1200"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>
                <a:latin typeface="Arial" panose="020B0604020202090204" pitchFamily="34" charset="0"/>
              </a:defRPr>
            </a:lvl1pPr>
          </a:lstStyle>
          <a:p>
            <a:fld id="{D64A823F-9201-164C-BC7F-F2A2C1EB4DC5}" type="slidenum">
              <a:rPr lang="zh-CN" altLang="en-US"/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536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fld id="{296BB143-39FB-924A-B9EF-1747A1A21E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 bwMode="auto"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pic>
        <p:nvPicPr>
          <p:cNvPr id="4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1957388"/>
            <a:ext cx="2147888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330B54-932C-E04C-8975-93A7D0EFDA0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D510D6-C4F6-EA42-AF3E-BD8653BFDE8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D33934-4E40-B844-A1A3-D9F11C310DE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8486A-3385-544C-8490-0CE12D524F2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104342-4115-894D-846D-87BF8084D4B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 bwMode="auto"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pic>
        <p:nvPicPr>
          <p:cNvPr id="4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1957388"/>
            <a:ext cx="2147888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0B864-8C4F-CE45-BF20-69C28FDD713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 bwMode="auto"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056313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pic>
        <p:nvPicPr>
          <p:cNvPr id="5" name="图片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6192838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B904DE-7946-4747-BC5F-105BB15D7620}" type="slidenum">
              <a:rPr lang="en-US" altLang="zh-CN"/>
            </a:fld>
            <a:endParaRPr lang="en-US" altLang="zh-CN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281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pic>
        <p:nvPicPr>
          <p:cNvPr id="6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3" y="6381750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550863" y="234950"/>
            <a:ext cx="6481762" cy="598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Tx/>
              <a:buNone/>
              <a:defRPr/>
            </a:pPr>
            <a:endParaRPr lang="en-US" altLang="zh-CN" sz="2400">
              <a:solidFill>
                <a:srgbClr val="137AFE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8" name="日期占位符 2"/>
          <p:cNvSpPr txBox="1">
            <a:spLocks noChangeArrowheads="1"/>
          </p:cNvSpPr>
          <p:nvPr/>
        </p:nvSpPr>
        <p:spPr bwMode="auto">
          <a:xfrm>
            <a:off x="185738" y="6597650"/>
            <a:ext cx="33178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rgbClr val="A6A6A6"/>
                </a:solidFill>
                <a:latin typeface="微软雅黑" pitchFamily="2" charset="-122"/>
                <a:ea typeface="微软雅黑" pitchFamily="2" charset="-122"/>
              </a:rPr>
              <a:t>confidential material from Tencent Cloud</a:t>
            </a:r>
            <a:endParaRPr lang="en-US" altLang="zh-CN" sz="1000">
              <a:solidFill>
                <a:srgbClr val="A6A6A6"/>
              </a:solidFill>
              <a:latin typeface="微软雅黑" pitchFamily="2" charset="-122"/>
              <a:ea typeface="微软雅黑" pitchFamily="2" charset="-122"/>
            </a:endParaRPr>
          </a:p>
          <a:p>
            <a:endParaRPr lang="zh-CN" altLang="en-US" sz="1000">
              <a:solidFill>
                <a:srgbClr val="A6A6A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76944" y="476672"/>
            <a:ext cx="10515600" cy="568886"/>
          </a:xfrm>
        </p:spPr>
        <p:txBody>
          <a:bodyPr/>
          <a:lstStyle>
            <a:lvl1pPr>
              <a:defRPr sz="2400" b="1">
                <a:solidFill>
                  <a:srgbClr val="006EFF"/>
                </a:solidFill>
                <a:latin typeface="微软雅黑" pitchFamily="2" charset="-122"/>
                <a:ea typeface="微软雅黑" pitchFamily="2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F5E8E0-BF93-D144-8FA7-1D38D9E07D19}" type="slidenum">
              <a:rPr lang="en-US" altLang="zh-CN"/>
            </a:fld>
            <a:endParaRPr lang="en-US" altLang="zh-CN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B80D8-B99A-2B45-A63C-CE19B9EAFC8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CCBC6B-E7F6-FE4E-978D-4AAD470DA1D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638770-39F6-E641-81EA-9E7F9A9EC0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 bwMode="auto"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056313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pic>
        <p:nvPicPr>
          <p:cNvPr id="5" name="图片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6192838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1F9616-5086-2148-8868-25F95F5A1F35}" type="slidenum">
              <a:rPr lang="en-US" altLang="zh-CN"/>
            </a:fld>
            <a:endParaRPr lang="en-US" altLang="zh-CN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1F472E-40E4-9744-9347-29A90FFD7EF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D7EEBB-DC74-494E-B815-75427FA910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A6C04-3D97-264A-AF07-C2C7E5CF6D6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A1F4B-4D5F-C64E-939E-4AF32B45270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B51A42-913A-384F-87D4-774515B6186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B6F841-BF82-AB46-8C42-601AFBC29ED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2025BC-F894-E048-B1F5-66F7E3F24DA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 bwMode="auto"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pic>
        <p:nvPicPr>
          <p:cNvPr id="4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1957388"/>
            <a:ext cx="2147888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EFD48D-F8A4-604F-99C3-1E15487453C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 bwMode="auto"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056313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pic>
        <p:nvPicPr>
          <p:cNvPr id="5" name="图片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6192838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E82285-5586-6E4A-89DB-2B8E98ABD645}" type="slidenum">
              <a:rPr lang="en-US" altLang="zh-CN"/>
            </a:fld>
            <a:endParaRPr lang="en-US" altLang="zh-CN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281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pic>
        <p:nvPicPr>
          <p:cNvPr id="6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3" y="6381750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550863" y="234950"/>
            <a:ext cx="6481762" cy="598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Tx/>
              <a:buNone/>
              <a:defRPr/>
            </a:pPr>
            <a:endParaRPr lang="en-US" altLang="zh-CN" sz="2400">
              <a:solidFill>
                <a:srgbClr val="137AFE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8" name="日期占位符 2"/>
          <p:cNvSpPr txBox="1">
            <a:spLocks noChangeArrowheads="1"/>
          </p:cNvSpPr>
          <p:nvPr/>
        </p:nvSpPr>
        <p:spPr bwMode="auto">
          <a:xfrm>
            <a:off x="185738" y="6597650"/>
            <a:ext cx="33178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rgbClr val="A6A6A6"/>
                </a:solidFill>
                <a:latin typeface="微软雅黑" pitchFamily="2" charset="-122"/>
                <a:ea typeface="微软雅黑" pitchFamily="2" charset="-122"/>
              </a:rPr>
              <a:t>confidential material from Tencent Cloud</a:t>
            </a:r>
            <a:endParaRPr lang="en-US" altLang="zh-CN" sz="1000">
              <a:solidFill>
                <a:srgbClr val="A6A6A6"/>
              </a:solidFill>
              <a:latin typeface="微软雅黑" pitchFamily="2" charset="-122"/>
              <a:ea typeface="微软雅黑" pitchFamily="2" charset="-122"/>
            </a:endParaRPr>
          </a:p>
          <a:p>
            <a:endParaRPr lang="zh-CN" altLang="en-US" sz="1000">
              <a:solidFill>
                <a:srgbClr val="A6A6A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76944" y="476672"/>
            <a:ext cx="10515600" cy="568886"/>
          </a:xfrm>
        </p:spPr>
        <p:txBody>
          <a:bodyPr/>
          <a:lstStyle>
            <a:lvl1pPr>
              <a:defRPr sz="2400" b="1">
                <a:solidFill>
                  <a:srgbClr val="006EFF"/>
                </a:solidFill>
                <a:latin typeface="微软雅黑" pitchFamily="2" charset="-122"/>
                <a:ea typeface="微软雅黑" pitchFamily="2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42952C-5985-DA42-8869-DB4C5EF3378C}" type="slidenum">
              <a:rPr lang="en-US" altLang="zh-CN"/>
            </a:fld>
            <a:endParaRPr lang="en-US" altLang="zh-CN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281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pic>
        <p:nvPicPr>
          <p:cNvPr id="6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3" y="6381750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550863" y="234950"/>
            <a:ext cx="6481762" cy="598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Tx/>
              <a:buNone/>
              <a:defRPr/>
            </a:pPr>
            <a:endParaRPr lang="en-US" altLang="zh-CN" sz="2400">
              <a:solidFill>
                <a:srgbClr val="137AFE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8" name="日期占位符 2"/>
          <p:cNvSpPr txBox="1">
            <a:spLocks noChangeArrowheads="1"/>
          </p:cNvSpPr>
          <p:nvPr/>
        </p:nvSpPr>
        <p:spPr bwMode="auto">
          <a:xfrm>
            <a:off x="185738" y="6597650"/>
            <a:ext cx="33178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rgbClr val="A6A6A6"/>
                </a:solidFill>
                <a:latin typeface="微软雅黑" pitchFamily="2" charset="-122"/>
                <a:ea typeface="微软雅黑" pitchFamily="2" charset="-122"/>
              </a:rPr>
              <a:t>confidential material from Tencent Cloud</a:t>
            </a:r>
            <a:endParaRPr lang="en-US" altLang="zh-CN" sz="1000">
              <a:solidFill>
                <a:srgbClr val="A6A6A6"/>
              </a:solidFill>
              <a:latin typeface="微软雅黑" pitchFamily="2" charset="-122"/>
              <a:ea typeface="微软雅黑" pitchFamily="2" charset="-122"/>
            </a:endParaRPr>
          </a:p>
          <a:p>
            <a:endParaRPr lang="zh-CN" altLang="en-US" sz="1000">
              <a:solidFill>
                <a:srgbClr val="A6A6A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76944" y="476672"/>
            <a:ext cx="10515600" cy="568886"/>
          </a:xfrm>
        </p:spPr>
        <p:txBody>
          <a:bodyPr/>
          <a:lstStyle>
            <a:lvl1pPr>
              <a:defRPr sz="2400" b="1">
                <a:solidFill>
                  <a:srgbClr val="006EFF"/>
                </a:solidFill>
                <a:latin typeface="微软雅黑" pitchFamily="2" charset="-122"/>
                <a:ea typeface="微软雅黑" pitchFamily="2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990A43-3B7A-1C4D-9163-8A6F96594C61}" type="slidenum">
              <a:rPr lang="en-US" altLang="zh-CN"/>
            </a:fld>
            <a:endParaRPr lang="en-US" altLang="zh-CN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7448D1-C6F4-4144-9167-88E0C9C8AA6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53F226-8D83-0C4B-9AA4-43ED062FA77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2EDDB-BAF2-3645-833E-BF0F5B8771F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9C5BE5-9078-6942-86D9-5F98CA357A0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916A0-EDBE-0348-91B9-06689B0DD0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C50C80-CADA-7848-9A8B-8B4937283B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7F86E5-3DDB-A349-892A-56CBAF8606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D782E-6CA1-FD4B-9510-1303462B78C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78A4A-476A-EA4A-A567-005B05D712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AAA53F-3067-6F48-A165-5C01F160E9E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7CCC9-92CF-9C44-858A-0953D21B4C9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77781-2E3F-FB41-9A3D-4E6F595278C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0BD589-D5B5-6E44-A4B8-2B21153173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CF9D48-CFA6-BB4B-B295-27ACA97A3B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E76AA3-36E2-AE45-B587-EDCB1D7B595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05FAA0-D518-0F4F-85CB-A25D9118A8E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5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4" Type="http://schemas.openxmlformats.org/officeDocument/2006/relationships/image" Target="../media/image5.jpeg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4" Type="http://schemas.openxmlformats.org/officeDocument/2006/relationships/image" Target="../media/image5.jpeg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latin typeface="Arial" panose="020B0604020202090204" pitchFamily="34" charset="0"/>
              </a:defRPr>
            </a:lvl1pPr>
          </a:lstStyle>
          <a:p>
            <a:fld id="{E0125513-DEB2-9F47-B6CE-302D34E1210E}" type="slidenum">
              <a:rPr lang="en-US" altLang="zh-CN"/>
            </a:fld>
            <a:endParaRPr lang="en-US" altLang="zh-CN"/>
          </a:p>
        </p:txBody>
      </p:sp>
      <p:pic>
        <p:nvPicPr>
          <p:cNvPr id="1031" name="图片 6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latin typeface="Arial" panose="020B0604020202090204" pitchFamily="34" charset="0"/>
              </a:defRPr>
            </a:lvl1pPr>
          </a:lstStyle>
          <a:p>
            <a:fld id="{3E90A4D5-9C5D-D744-BA95-7640E74A545A}" type="slidenum">
              <a:rPr lang="en-US" altLang="zh-CN"/>
            </a:fld>
            <a:endParaRPr lang="en-US" altLang="zh-CN"/>
          </a:p>
        </p:txBody>
      </p:sp>
      <p:pic>
        <p:nvPicPr>
          <p:cNvPr id="2055" name="图片 6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075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latin typeface="Arial" panose="020B0604020202090204" pitchFamily="34" charset="0"/>
              </a:defRPr>
            </a:lvl1pPr>
          </a:lstStyle>
          <a:p>
            <a:fld id="{5F7F5354-C35C-644C-91FA-103EAE02D7DC}" type="slidenum">
              <a:rPr lang="en-US" altLang="zh-CN"/>
            </a:fld>
            <a:endParaRPr lang="en-US" altLang="zh-CN"/>
          </a:p>
        </p:txBody>
      </p:sp>
      <p:pic>
        <p:nvPicPr>
          <p:cNvPr id="3079" name="图片 6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  <a:cs typeface="宋体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3.jpe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9.jpeg"/><Relationship Id="rId1" Type="http://schemas.openxmlformats.org/officeDocument/2006/relationships/image" Target="../media/image8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文本框 1"/>
          <p:cNvSpPr txBox="1">
            <a:spLocks noChangeArrowheads="1"/>
          </p:cNvSpPr>
          <p:nvPr/>
        </p:nvSpPr>
        <p:spPr bwMode="auto">
          <a:xfrm>
            <a:off x="0" y="3284538"/>
            <a:ext cx="12192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智慧校园银校平台</a:t>
            </a:r>
            <a:endParaRPr lang="zh-CN" altLang="en-US" sz="4400" b="1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14338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1557338"/>
            <a:ext cx="1268412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10"/>
          <p:cNvSpPr txBox="1">
            <a:spLocks noChangeArrowheads="1"/>
          </p:cNvSpPr>
          <p:nvPr/>
        </p:nvSpPr>
        <p:spPr bwMode="auto">
          <a:xfrm>
            <a:off x="3289300" y="4124325"/>
            <a:ext cx="561340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chemeClr val="bg1"/>
                </a:solidFill>
                <a:ea typeface="微软雅黑" pitchFamily="2" charset="-122"/>
              </a:rPr>
              <a:t>教 育</a:t>
            </a:r>
            <a:r>
              <a:rPr lang="en-US" altLang="zh-CN">
                <a:solidFill>
                  <a:schemeClr val="bg1"/>
                </a:solidFill>
                <a:ea typeface="微软雅黑" pitchFamily="2" charset="-122"/>
              </a:rPr>
              <a:t>+</a:t>
            </a:r>
            <a:r>
              <a:rPr lang="zh-CN" altLang="en-US">
                <a:solidFill>
                  <a:schemeClr val="bg1"/>
                </a:solidFill>
                <a:ea typeface="微软雅黑" pitchFamily="2" charset="-122"/>
              </a:rPr>
              <a:t>金 融 场 景 解 决 方 案 与 案 例</a:t>
            </a:r>
            <a:endParaRPr lang="en-US" altLang="zh-CN">
              <a:solidFill>
                <a:schemeClr val="bg1"/>
              </a:solidFill>
              <a:ea typeface="微软雅黑" pitchFamily="2" charset="-122"/>
            </a:endParaRPr>
          </a:p>
          <a:p>
            <a:pPr algn="ctr" eaLnBrk="0" hangingPunct="0"/>
            <a:endParaRPr lang="en-US" altLang="zh-CN">
              <a:solidFill>
                <a:schemeClr val="bg1"/>
              </a:solidFill>
              <a:ea typeface="微软雅黑" pitchFamily="2" charset="-122"/>
            </a:endParaRPr>
          </a:p>
          <a:p>
            <a:pPr algn="ctr" eaLnBrk="0" hangingPunct="0"/>
            <a:r>
              <a:rPr lang="zh-CN" altLang="en-US">
                <a:solidFill>
                  <a:schemeClr val="bg1"/>
                </a:solidFill>
                <a:ea typeface="微软雅黑" pitchFamily="2" charset="-122"/>
              </a:rPr>
              <a:t>产品负责人 周 鹏</a:t>
            </a:r>
            <a:endParaRPr lang="zh-CN" altLang="en-US">
              <a:solidFill>
                <a:schemeClr val="bg1"/>
              </a:solidFill>
              <a:ea typeface="微软雅黑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096000" y="-160655"/>
            <a:ext cx="6096000" cy="64363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algn="ctr"/>
            <a:endParaRPr lang="zh-CN" altLang="en-US"/>
          </a:p>
        </p:txBody>
      </p:sp>
      <p:sp>
        <p:nvSpPr>
          <p:cNvPr id="24577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2.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行业现状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4067" y="2810742"/>
            <a:ext cx="2951959" cy="35369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用户需指定窗口排队，费时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用户需携带大量现金，易丢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缴费现场排队混乱，难管理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机构专设窗口，专职人员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现金集散，风险高易出错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进度未知，监督跟进繁琐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5229007" y="2562007"/>
            <a:ext cx="1733987" cy="1733987"/>
          </a:xfrm>
          <a:prstGeom prst="diamond">
            <a:avLst/>
          </a:prstGeom>
          <a:solidFill>
            <a:srgbClr val="3A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algn="ctr"/>
            <a:r>
              <a:rPr lang="en-US" altLang="zh-CN" sz="3600" dirty="0"/>
              <a:t>VS</a:t>
            </a:r>
            <a:endParaRPr lang="zh-CN" alt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383937" y="1992028"/>
            <a:ext cx="791210" cy="45910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p>
            <a:r>
              <a:rPr lang="zh-CN" altLang="en-US" sz="2400" b="1" dirty="0">
                <a:solidFill>
                  <a:srgbClr val="98A3C6"/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痛点</a:t>
            </a:r>
            <a:endParaRPr lang="zh-CN" altLang="en-US" sz="2400" b="1" dirty="0">
              <a:solidFill>
                <a:srgbClr val="98A3C6"/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</p:txBody>
      </p:sp>
      <p:sp>
        <p:nvSpPr>
          <p:cNvPr id="3" name="TextBox 13"/>
          <p:cNvSpPr txBox="1"/>
          <p:nvPr/>
        </p:nvSpPr>
        <p:spPr>
          <a:xfrm>
            <a:off x="8039973" y="2810742"/>
            <a:ext cx="2653030" cy="353695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7*24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小时，随处皆可缴费</a:t>
            </a:r>
            <a:endParaRPr lang="zh-CN" altLang="en-US" sz="1600" dirty="0">
              <a:solidFill>
                <a:schemeClr val="bg1"/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微信支付，缴费记录可查</a:t>
            </a:r>
            <a:endParaRPr lang="zh-CN" altLang="en-US" sz="1600" dirty="0">
              <a:solidFill>
                <a:schemeClr val="bg1"/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在线缴费，无需等到跑腿</a:t>
            </a:r>
            <a:endParaRPr lang="zh-CN" altLang="en-US" sz="1600" dirty="0">
              <a:solidFill>
                <a:schemeClr val="bg1"/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简单配置，无需多余工作</a:t>
            </a:r>
            <a:endParaRPr lang="zh-CN" altLang="en-US" sz="1600" dirty="0">
              <a:solidFill>
                <a:schemeClr val="bg1"/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移动支付，资金自动结算</a:t>
            </a:r>
            <a:endParaRPr lang="zh-CN" altLang="en-US" sz="1600" dirty="0">
              <a:solidFill>
                <a:schemeClr val="bg1"/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  实时统计，报表轻松导出</a:t>
            </a:r>
            <a:endParaRPr lang="zh-CN" altLang="en-US" sz="1600" dirty="0">
              <a:solidFill>
                <a:schemeClr val="bg1"/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  <a:p>
            <a:pPr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zh-CN" altLang="en-US" sz="1600" dirty="0">
              <a:solidFill>
                <a:schemeClr val="bg1"/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35847" y="1992028"/>
            <a:ext cx="791210" cy="45910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cs typeface="微软雅黑" pitchFamily="2" charset="-122"/>
              </a:rPr>
              <a:t>解决</a:t>
            </a:r>
            <a:endParaRPr lang="zh-CN" altLang="en-US" sz="2400" b="1" dirty="0">
              <a:solidFill>
                <a:schemeClr val="bg1"/>
              </a:solidFill>
              <a:latin typeface="微软雅黑" pitchFamily="2" charset="-122"/>
              <a:ea typeface="微软雅黑" pitchFamily="2" charset="-122"/>
              <a:cs typeface="微软雅黑" pitchFamily="2" charset="-122"/>
            </a:endParaRPr>
          </a:p>
        </p:txBody>
      </p:sp>
      <p:pic>
        <p:nvPicPr>
          <p:cNvPr id="32" name="图片 31" descr="形状652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954955" y="1125032"/>
            <a:ext cx="762000" cy="762000"/>
          </a:xfrm>
          <a:prstGeom prst="rect">
            <a:avLst/>
          </a:prstGeom>
        </p:spPr>
      </p:pic>
      <p:pic>
        <p:nvPicPr>
          <p:cNvPr id="41" name="图片 40" descr="形状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3047" y="1125032"/>
            <a:ext cx="762000" cy="7620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768075" y="2597688"/>
            <a:ext cx="4031944" cy="3311955"/>
            <a:chOff x="768074" y="2709010"/>
            <a:chExt cx="4031944" cy="3311954"/>
          </a:xfrm>
        </p:grpSpPr>
        <p:sp>
          <p:nvSpPr>
            <p:cNvPr id="18" name="矩形 17"/>
            <p:cNvSpPr/>
            <p:nvPr/>
          </p:nvSpPr>
          <p:spPr>
            <a:xfrm>
              <a:off x="768074" y="2853008"/>
              <a:ext cx="4031944" cy="3167956"/>
            </a:xfrm>
            <a:prstGeom prst="rect">
              <a:avLst/>
            </a:prstGeom>
            <a:noFill/>
            <a:ln w="15240" cmpd="sng">
              <a:solidFill>
                <a:srgbClr val="98A3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640048" y="2781010"/>
              <a:ext cx="287996" cy="1439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640048" y="2709010"/>
              <a:ext cx="287996" cy="143998"/>
              <a:chOff x="2712047" y="2709010"/>
              <a:chExt cx="287996" cy="143998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2856044" y="2709010"/>
                <a:ext cx="143999" cy="143998"/>
              </a:xfrm>
              <a:prstGeom prst="line">
                <a:avLst/>
              </a:prstGeom>
              <a:ln w="14351">
                <a:solidFill>
                  <a:srgbClr val="98A3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2712047" y="2709010"/>
                <a:ext cx="143999" cy="143998"/>
              </a:xfrm>
              <a:prstGeom prst="line">
                <a:avLst/>
              </a:prstGeom>
              <a:ln w="14351">
                <a:solidFill>
                  <a:srgbClr val="98A3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组合 33"/>
          <p:cNvGrpSpPr/>
          <p:nvPr/>
        </p:nvGrpSpPr>
        <p:grpSpPr>
          <a:xfrm>
            <a:off x="7319983" y="2597688"/>
            <a:ext cx="4031944" cy="3311955"/>
            <a:chOff x="768074" y="2709010"/>
            <a:chExt cx="4031944" cy="3311954"/>
          </a:xfrm>
        </p:grpSpPr>
        <p:sp>
          <p:nvSpPr>
            <p:cNvPr id="35" name="矩形 34"/>
            <p:cNvSpPr/>
            <p:nvPr/>
          </p:nvSpPr>
          <p:spPr>
            <a:xfrm>
              <a:off x="768074" y="2853008"/>
              <a:ext cx="4031944" cy="3167956"/>
            </a:xfrm>
            <a:prstGeom prst="rect">
              <a:avLst/>
            </a:prstGeom>
            <a:noFill/>
            <a:ln w="1524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640048" y="2781010"/>
              <a:ext cx="287996" cy="14399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7" name="组合 30"/>
            <p:cNvGrpSpPr/>
            <p:nvPr/>
          </p:nvGrpSpPr>
          <p:grpSpPr>
            <a:xfrm>
              <a:off x="2640048" y="2709010"/>
              <a:ext cx="287996" cy="143998"/>
              <a:chOff x="2712047" y="2709010"/>
              <a:chExt cx="287996" cy="143998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2856044" y="2709010"/>
                <a:ext cx="143999" cy="143998"/>
              </a:xfrm>
              <a:prstGeom prst="line">
                <a:avLst/>
              </a:prstGeom>
              <a:ln w="14351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2712047" y="2709010"/>
                <a:ext cx="143999" cy="143998"/>
              </a:xfrm>
              <a:prstGeom prst="line">
                <a:avLst/>
              </a:prstGeom>
              <a:ln w="14351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文本框 1"/>
          <p:cNvSpPr txBox="1">
            <a:spLocks noChangeArrowheads="1"/>
          </p:cNvSpPr>
          <p:nvPr/>
        </p:nvSpPr>
        <p:spPr bwMode="auto">
          <a:xfrm>
            <a:off x="1165225" y="1052513"/>
            <a:ext cx="1414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b="1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目录</a:t>
            </a:r>
            <a:endParaRPr lang="zh-CN" altLang="en-US" sz="4800" b="1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25602" name="标题 1"/>
          <p:cNvSpPr txBox="1">
            <a:spLocks noChangeArrowheads="1"/>
          </p:cNvSpPr>
          <p:nvPr/>
        </p:nvSpPr>
        <p:spPr bwMode="auto">
          <a:xfrm>
            <a:off x="1200150" y="2032000"/>
            <a:ext cx="8424863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背景概况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行业现状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 u="sng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产品方案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精选案例</a:t>
            </a:r>
            <a:endParaRPr lang="en-US" altLang="zh-CN" sz="2400">
              <a:solidFill>
                <a:srgbClr val="A6A6A6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平台定义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26626" name="图片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1525588"/>
            <a:ext cx="5389562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5527675" y="1308100"/>
            <a:ext cx="6049963" cy="4424363"/>
          </a:xfrm>
          <a:prstGeom prst="rect">
            <a:avLst/>
          </a:prstGeom>
          <a:solidFill>
            <a:srgbClr val="606B9A"/>
          </a:solidFill>
          <a:ln>
            <a:noFill/>
          </a:ln>
        </p:spPr>
        <p:style>
          <a:lnRef idx="2">
            <a:srgbClr val="0F6FC6">
              <a:shade val="50000"/>
            </a:srgbClr>
          </a:lnRef>
          <a:fillRef idx="1">
            <a:srgbClr val="0F6FC6"/>
          </a:fillRef>
          <a:effectRef idx="0">
            <a:srgbClr val="0F6FC6"/>
          </a:effectRef>
          <a:fontRef idx="minor">
            <a:sysClr val="window" lastClr="FFFFFF"/>
          </a:fontRef>
        </p:style>
        <p:txBody>
          <a:bodyPr lIns="68559" tIns="34279" rIns="68559" bIns="34279" anchor="ctr">
            <a:normAutofit/>
          </a:bodyPr>
          <a:lstStyle/>
          <a:p>
            <a:pPr>
              <a:lnSpc>
                <a:spcPct val="150000"/>
              </a:lnSpc>
            </a:pPr>
            <a:endParaRPr lang="zh-CN" altLang="en-US" sz="3145" b="1" noProof="1">
              <a:solidFill>
                <a:srgbClr val="14499B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26628" name="文本框 17"/>
          <p:cNvSpPr txBox="1">
            <a:spLocks noChangeArrowheads="1"/>
          </p:cNvSpPr>
          <p:nvPr/>
        </p:nvSpPr>
        <p:spPr bwMode="auto">
          <a:xfrm>
            <a:off x="5846763" y="1592263"/>
            <a:ext cx="303149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智慧校园银校平台</a:t>
            </a:r>
            <a:endParaRPr lang="zh-CN" altLang="en-US" sz="28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26629" name="文本框 18"/>
          <p:cNvSpPr txBox="1">
            <a:spLocks noChangeArrowheads="1"/>
          </p:cNvSpPr>
          <p:nvPr/>
        </p:nvSpPr>
        <p:spPr bwMode="auto">
          <a:xfrm>
            <a:off x="5969000" y="3284538"/>
            <a:ext cx="3985260" cy="230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让用户少跑腿</a:t>
            </a:r>
            <a:endParaRPr lang="en-US" altLang="zh-CN" sz="20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让数据多跑腿</a:t>
            </a:r>
            <a:endParaRPr lang="en-US" altLang="zh-CN" sz="20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让校园服务更简单</a:t>
            </a:r>
            <a:endParaRPr lang="en-US" altLang="zh-CN" sz="20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打造教育</a:t>
            </a:r>
            <a:r>
              <a:rPr lang="en-US" altLang="zh-CN" sz="20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+</a:t>
            </a:r>
            <a:r>
              <a:rPr lang="zh-CN" altLang="en-US" sz="20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金融的全新服务模式</a:t>
            </a:r>
            <a:endParaRPr lang="zh-CN" altLang="en-US" sz="20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26630" name="矩形 19"/>
          <p:cNvSpPr>
            <a:spLocks noChangeArrowheads="1"/>
          </p:cNvSpPr>
          <p:nvPr/>
        </p:nvSpPr>
        <p:spPr bwMode="auto">
          <a:xfrm>
            <a:off x="5846763" y="2152650"/>
            <a:ext cx="5518150" cy="101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以微信、移动支付为载体，用银行开放银行能力</a:t>
            </a:r>
            <a:endParaRPr lang="en-US" altLang="zh-CN" sz="20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为校园提供安全、便捷、缴费与服务平台。</a:t>
            </a:r>
            <a:endParaRPr lang="zh-CN" altLang="en-US" sz="20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5108575" y="5414963"/>
            <a:ext cx="325438" cy="3143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0F6FC6">
              <a:shade val="50000"/>
            </a:srgbClr>
          </a:lnRef>
          <a:fillRef idx="1">
            <a:srgbClr val="0F6FC6"/>
          </a:fillRef>
          <a:effectRef idx="0">
            <a:srgbClr val="0F6FC6"/>
          </a:effectRef>
          <a:fontRef idx="minor">
            <a:sysClr val="window" lastClr="FFFFFF"/>
          </a:fontRef>
        </p:style>
        <p:txBody>
          <a:bodyPr lIns="68559" tIns="34279" rIns="68559" bIns="34279" anchor="ctr">
            <a:normAutofit fontScale="40000" lnSpcReduction="20000"/>
          </a:bodyPr>
          <a:lstStyle/>
          <a:p>
            <a:pPr>
              <a:lnSpc>
                <a:spcPct val="150000"/>
              </a:lnSpc>
            </a:pPr>
            <a:endParaRPr lang="zh-CN" altLang="en-US" sz="3145" b="1" noProof="1">
              <a:solidFill>
                <a:srgbClr val="FFC000"/>
              </a:solidFill>
              <a:latin typeface="微软雅黑" pitchFamily="2" charset="-122"/>
              <a:ea typeface="微软雅黑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平台目标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27651" name="组合 1"/>
          <p:cNvGrpSpPr/>
          <p:nvPr/>
        </p:nvGrpSpPr>
        <p:grpSpPr bwMode="auto">
          <a:xfrm>
            <a:off x="2638425" y="2200275"/>
            <a:ext cx="7297738" cy="3917950"/>
            <a:chOff x="3284" y="3121"/>
            <a:chExt cx="12630" cy="6779"/>
          </a:xfrm>
        </p:grpSpPr>
        <p:pic>
          <p:nvPicPr>
            <p:cNvPr id="27652" name="图片 16388" descr="资源 3@2x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3" y="5845"/>
              <a:ext cx="505" cy="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3" name="任意多边形 16390"/>
            <p:cNvSpPr>
              <a:spLocks noChangeArrowheads="1"/>
            </p:cNvSpPr>
            <p:nvPr/>
          </p:nvSpPr>
          <p:spPr bwMode="auto">
            <a:xfrm>
              <a:off x="9210" y="8065"/>
              <a:ext cx="1933" cy="603"/>
            </a:xfrm>
            <a:custGeom>
              <a:avLst/>
              <a:gdLst>
                <a:gd name="T0" fmla="*/ 192179902 w 21600"/>
                <a:gd name="T1" fmla="*/ 59950585 h 21600"/>
                <a:gd name="T2" fmla="*/ 192179902 w 21600"/>
                <a:gd name="T3" fmla="*/ 59950585 h 21600"/>
                <a:gd name="T4" fmla="*/ 192179902 w 21600"/>
                <a:gd name="T5" fmla="*/ 59950585 h 21600"/>
                <a:gd name="T6" fmla="*/ 192179902 w 21600"/>
                <a:gd name="T7" fmla="*/ 5995058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2400"/>
                </a:lnSpc>
              </a:pPr>
              <a:r>
                <a:rPr lang="zh-CN" altLang="en-US" sz="1400" b="1">
                  <a:solidFill>
                    <a:srgbClr val="565656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企业防护</a:t>
              </a:r>
              <a:endParaRPr lang="zh-CN" altLang="en-US">
                <a:ea typeface="微软雅黑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27654" name="任意多边形 16391"/>
            <p:cNvSpPr>
              <a:spLocks noChangeArrowheads="1"/>
            </p:cNvSpPr>
            <p:nvPr/>
          </p:nvSpPr>
          <p:spPr bwMode="auto">
            <a:xfrm>
              <a:off x="11273" y="8065"/>
              <a:ext cx="1932" cy="603"/>
            </a:xfrm>
            <a:custGeom>
              <a:avLst/>
              <a:gdLst>
                <a:gd name="T0" fmla="*/ 192080481 w 21600"/>
                <a:gd name="T1" fmla="*/ 59950585 h 21600"/>
                <a:gd name="T2" fmla="*/ 192080481 w 21600"/>
                <a:gd name="T3" fmla="*/ 59950585 h 21600"/>
                <a:gd name="T4" fmla="*/ 192080481 w 21600"/>
                <a:gd name="T5" fmla="*/ 59950585 h 21600"/>
                <a:gd name="T6" fmla="*/ 192080481 w 21600"/>
                <a:gd name="T7" fmla="*/ 5995058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2400"/>
                </a:lnSpc>
              </a:pPr>
              <a:r>
                <a:rPr lang="zh-CN" altLang="en-US" sz="1400" b="1">
                  <a:solidFill>
                    <a:srgbClr val="565656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数据保障</a:t>
              </a:r>
              <a:endParaRPr lang="zh-CN" altLang="en-US">
                <a:ea typeface="微软雅黑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27655" name="任意多边形 16392"/>
            <p:cNvSpPr>
              <a:spLocks noChangeArrowheads="1"/>
            </p:cNvSpPr>
            <p:nvPr/>
          </p:nvSpPr>
          <p:spPr bwMode="auto">
            <a:xfrm>
              <a:off x="12914" y="4497"/>
              <a:ext cx="3000" cy="603"/>
            </a:xfrm>
            <a:custGeom>
              <a:avLst/>
              <a:gdLst>
                <a:gd name="T0" fmla="*/ 298261617 w 21600"/>
                <a:gd name="T1" fmla="*/ 59950585 h 21600"/>
                <a:gd name="T2" fmla="*/ 298261617 w 21600"/>
                <a:gd name="T3" fmla="*/ 59950585 h 21600"/>
                <a:gd name="T4" fmla="*/ 298261617 w 21600"/>
                <a:gd name="T5" fmla="*/ 59950585 h 21600"/>
                <a:gd name="T6" fmla="*/ 298261617 w 21600"/>
                <a:gd name="T7" fmla="*/ 5995058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zh-CN" altLang="en-US" b="1">
                  <a:solidFill>
                    <a:srgbClr val="565656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家校场景</a:t>
              </a:r>
              <a:endParaRPr lang="zh-CN" altLang="en-US" b="1">
                <a:solidFill>
                  <a:srgbClr val="565656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pic>
          <p:nvPicPr>
            <p:cNvPr id="27656" name="图片 3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" y="3121"/>
              <a:ext cx="6629" cy="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7" name="任意多边形 16392"/>
            <p:cNvSpPr>
              <a:spLocks noChangeArrowheads="1"/>
            </p:cNvSpPr>
            <p:nvPr/>
          </p:nvSpPr>
          <p:spPr bwMode="auto">
            <a:xfrm>
              <a:off x="3284" y="4497"/>
              <a:ext cx="3000" cy="603"/>
            </a:xfrm>
            <a:custGeom>
              <a:avLst/>
              <a:gdLst>
                <a:gd name="T0" fmla="*/ 298261617 w 21600"/>
                <a:gd name="T1" fmla="*/ 59950585 h 21600"/>
                <a:gd name="T2" fmla="*/ 298261617 w 21600"/>
                <a:gd name="T3" fmla="*/ 59950585 h 21600"/>
                <a:gd name="T4" fmla="*/ 298261617 w 21600"/>
                <a:gd name="T5" fmla="*/ 59950585 h 21600"/>
                <a:gd name="T6" fmla="*/ 298261617 w 21600"/>
                <a:gd name="T7" fmla="*/ 5995058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zh-CN" altLang="en-US" b="1">
                  <a:solidFill>
                    <a:srgbClr val="565656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金融生态</a:t>
              </a:r>
              <a:endParaRPr lang="zh-CN" altLang="en-US" b="1">
                <a:solidFill>
                  <a:srgbClr val="565656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sp>
          <p:nvSpPr>
            <p:cNvPr id="27658" name="任意多边形 16392"/>
            <p:cNvSpPr>
              <a:spLocks noChangeArrowheads="1"/>
            </p:cNvSpPr>
            <p:nvPr/>
          </p:nvSpPr>
          <p:spPr bwMode="auto">
            <a:xfrm>
              <a:off x="8098" y="9297"/>
              <a:ext cx="3000" cy="603"/>
            </a:xfrm>
            <a:custGeom>
              <a:avLst/>
              <a:gdLst>
                <a:gd name="T0" fmla="*/ 298261617 w 21600"/>
                <a:gd name="T1" fmla="*/ 59950585 h 21600"/>
                <a:gd name="T2" fmla="*/ 298261617 w 21600"/>
                <a:gd name="T3" fmla="*/ 59950585 h 21600"/>
                <a:gd name="T4" fmla="*/ 298261617 w 21600"/>
                <a:gd name="T5" fmla="*/ 59950585 h 21600"/>
                <a:gd name="T6" fmla="*/ 298261617 w 21600"/>
                <a:gd name="T7" fmla="*/ 5995058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zh-CN" altLang="en-US" b="1">
                  <a:solidFill>
                    <a:srgbClr val="565656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微信体系</a:t>
              </a:r>
              <a:endParaRPr lang="zh-CN" altLang="en-US" b="1">
                <a:solidFill>
                  <a:srgbClr val="565656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9665" y="1351915"/>
            <a:ext cx="99320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1" hangingPunct="1">
              <a:lnSpc>
                <a:spcPts val="2400"/>
              </a:lnSpc>
            </a:pPr>
            <a:r>
              <a:rPr lang="zh-CN" altLang="en-US" sz="2800" b="1" dirty="0">
                <a:solidFill>
                  <a:srgbClr val="1F88E1"/>
                </a:solidFill>
                <a:latin typeface="微软雅黑" pitchFamily="2" charset="-122"/>
                <a:sym typeface="微软雅黑" pitchFamily="2" charset="-122"/>
              </a:rPr>
              <a:t>基于开放银行，为银行提供教育行业的金融场景服务平台</a:t>
            </a:r>
            <a:endParaRPr lang="zh-CN" altLang="en-US" sz="2800" b="1" dirty="0">
              <a:solidFill>
                <a:srgbClr val="1F88E1"/>
              </a:solidFill>
              <a:latin typeface="微软雅黑" pitchFamily="2" charset="-122"/>
              <a:sym typeface="微软雅黑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 noChangeArrowheads="1"/>
          </p:cNvSpPr>
          <p:nvPr>
            <p:ph type="title"/>
          </p:nvPr>
        </p:nvSpPr>
        <p:spPr>
          <a:xfrm>
            <a:off x="117475" y="46038"/>
            <a:ext cx="10515600" cy="569912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3.产品方案-平台架构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0047288" y="677863"/>
            <a:ext cx="1397000" cy="561975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08025" y="690563"/>
            <a:ext cx="8659813" cy="4624387"/>
          </a:xfrm>
          <a:prstGeom prst="rect">
            <a:avLst/>
          </a:prstGeom>
          <a:noFill/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2106613" y="1420813"/>
            <a:ext cx="7197725" cy="56515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sz="15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14388" y="788988"/>
            <a:ext cx="1274762" cy="560387"/>
          </a:xfrm>
          <a:prstGeom prst="rect">
            <a:avLst/>
          </a:prstGeom>
          <a:solidFill>
            <a:srgbClr val="FB9E1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用户层</a:t>
            </a:r>
            <a:endParaRPr lang="zh-CN" altLang="en-US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03275" y="2074863"/>
            <a:ext cx="1285875" cy="2536825"/>
          </a:xfrm>
          <a:prstGeom prst="rect">
            <a:avLst/>
          </a:prstGeom>
          <a:solidFill>
            <a:srgbClr val="2747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应用层</a:t>
            </a:r>
            <a:endParaRPr lang="zh-CN" altLang="en-US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01688" y="4652963"/>
            <a:ext cx="1287462" cy="563562"/>
          </a:xfrm>
          <a:prstGeom prst="rect">
            <a:avLst/>
          </a:prstGeom>
          <a:solidFill>
            <a:srgbClr val="0484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数据层</a:t>
            </a:r>
            <a:endParaRPr lang="zh-CN" altLang="en-US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2097088" y="4648200"/>
            <a:ext cx="7196137" cy="574675"/>
          </a:xfrm>
          <a:prstGeom prst="rect">
            <a:avLst/>
          </a:prstGeom>
          <a:solidFill>
            <a:srgbClr val="0484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105025" y="2070100"/>
            <a:ext cx="7188200" cy="2527300"/>
          </a:xfrm>
          <a:prstGeom prst="rect">
            <a:avLst/>
          </a:prstGeom>
          <a:solidFill>
            <a:srgbClr val="1F2DA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sz="11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2405063" y="3992563"/>
            <a:ext cx="900112" cy="385762"/>
          </a:xfrm>
          <a:prstGeom prst="roundRect">
            <a:avLst/>
          </a:prstGeom>
          <a:solidFill>
            <a:srgbClr val="008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r>
              <a:rPr kumimoji="1" lang="zh-CN" altLang="en-US" sz="1200" noProof="1">
                <a:latin typeface="微软雅黑" pitchFamily="2" charset="-122"/>
                <a:ea typeface="微软雅黑" pitchFamily="2" charset="-122"/>
              </a:rPr>
              <a:t>局校信息</a:t>
            </a:r>
            <a:endParaRPr kumimoji="1" lang="zh-CN" altLang="en-US" sz="12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22325" y="1422400"/>
            <a:ext cx="1274763" cy="560388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r>
              <a:rPr kumimoji="1" lang="en-US" altLang="en-US" noProof="1">
                <a:latin typeface="微软雅黑" pitchFamily="2" charset="-122"/>
              </a:rPr>
              <a:t>入口</a:t>
            </a:r>
            <a:r>
              <a:rPr kumimoji="1" lang="zh-CN" altLang="en-US" noProof="1">
                <a:latin typeface="微软雅黑" pitchFamily="2" charset="-122"/>
                <a:ea typeface="微软雅黑" pitchFamily="2" charset="-122"/>
              </a:rPr>
              <a:t>层</a:t>
            </a:r>
            <a:endParaRPr kumimoji="1" lang="zh-CN" altLang="en-US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2106613" y="784225"/>
            <a:ext cx="7186612" cy="565150"/>
          </a:xfrm>
          <a:prstGeom prst="rect">
            <a:avLst/>
          </a:prstGeom>
          <a:solidFill>
            <a:srgbClr val="FB9E1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sz="15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6046788" y="2436813"/>
            <a:ext cx="885825" cy="434975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en-US" sz="1200">
                <a:solidFill>
                  <a:srgbClr val="FFFFFF"/>
                </a:solidFill>
                <a:latin typeface="微软雅黑" pitchFamily="2" charset="-122"/>
              </a:rPr>
              <a:t>校园缴费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pic>
        <p:nvPicPr>
          <p:cNvPr id="28686" name="图片 10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3" y="2457450"/>
            <a:ext cx="3683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矩形 107"/>
          <p:cNvSpPr/>
          <p:nvPr/>
        </p:nvSpPr>
        <p:spPr>
          <a:xfrm>
            <a:off x="10110788" y="844550"/>
            <a:ext cx="1277937" cy="5391150"/>
          </a:xfrm>
          <a:prstGeom prst="rect">
            <a:avLst/>
          </a:prstGeom>
          <a:solidFill>
            <a:srgbClr val="0766D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10252075" y="1068388"/>
            <a:ext cx="989013" cy="333375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账号服务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5724525" y="3976688"/>
            <a:ext cx="1384300" cy="387350"/>
          </a:xfrm>
          <a:prstGeom prst="roundRect">
            <a:avLst/>
          </a:prstGeom>
          <a:solidFill>
            <a:srgbClr val="008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系统基础信息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2293938" y="1524000"/>
            <a:ext cx="1427162" cy="38735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r>
              <a:rPr kumimoji="1" lang="zh-CN" altLang="en-US" sz="1200" noProof="1">
                <a:latin typeface="微软雅黑" pitchFamily="2" charset="-122"/>
                <a:ea typeface="微软雅黑" pitchFamily="2" charset="-122"/>
              </a:rPr>
              <a:t>教育局小程序</a:t>
            </a:r>
            <a:endParaRPr kumimoji="1" lang="zh-CN" altLang="en-US" sz="12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3462338" y="879475"/>
            <a:ext cx="1481137" cy="38576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区域管理单位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6456363" y="879475"/>
            <a:ext cx="887412" cy="39211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教师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2251075" y="877888"/>
            <a:ext cx="992188" cy="387350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r"/>
            <a:r>
              <a:rPr kumimoji="1" lang="zh-CN" altLang="en-US" sz="1200" noProof="1">
                <a:latin typeface="微软雅黑" pitchFamily="2" charset="-122"/>
                <a:ea typeface="微软雅黑" pitchFamily="2" charset="-122"/>
              </a:rPr>
              <a:t>教育局</a:t>
            </a:r>
            <a:endParaRPr kumimoji="1" lang="zh-CN" altLang="en-US" sz="12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15" name="圆角矩形 114"/>
          <p:cNvSpPr/>
          <p:nvPr/>
        </p:nvSpPr>
        <p:spPr>
          <a:xfrm>
            <a:off x="5149850" y="877888"/>
            <a:ext cx="1154113" cy="387350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学校财务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7580313" y="879475"/>
            <a:ext cx="1100137" cy="387350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学生家长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10267950" y="2386013"/>
            <a:ext cx="989013" cy="334962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信用卡服务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08025" y="5503863"/>
            <a:ext cx="4929188" cy="804862"/>
          </a:xfrm>
          <a:prstGeom prst="rect">
            <a:avLst/>
          </a:prstGeom>
          <a:noFill/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noProof="1"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28698" name="图片 1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79007" y="5193506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矩形 120"/>
          <p:cNvSpPr/>
          <p:nvPr/>
        </p:nvSpPr>
        <p:spPr>
          <a:xfrm>
            <a:off x="804863" y="5673725"/>
            <a:ext cx="4646612" cy="574675"/>
          </a:xfrm>
          <a:prstGeom prst="rect">
            <a:avLst/>
          </a:prstGeom>
          <a:solidFill>
            <a:srgbClr val="4C2799">
              <a:alpha val="8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1001713" y="5783263"/>
            <a:ext cx="887412" cy="385762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机构管理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31" name="圆角矩形 130"/>
          <p:cNvSpPr/>
          <p:nvPr/>
        </p:nvSpPr>
        <p:spPr>
          <a:xfrm>
            <a:off x="4318000" y="5788025"/>
            <a:ext cx="903288" cy="38576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运营管理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32" name="圆角矩形 131"/>
          <p:cNvSpPr/>
          <p:nvPr/>
        </p:nvSpPr>
        <p:spPr>
          <a:xfrm>
            <a:off x="3190875" y="5791200"/>
            <a:ext cx="900113" cy="387350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r>
              <a:rPr kumimoji="1" lang="zh-CN" altLang="en-US" sz="1200" noProof="1">
                <a:latin typeface="微软雅黑" pitchFamily="2" charset="-122"/>
                <a:ea typeface="微软雅黑" pitchFamily="2" charset="-122"/>
              </a:rPr>
              <a:t>数据分析</a:t>
            </a:r>
            <a:endParaRPr kumimoji="1" lang="zh-CN" altLang="en-US" sz="12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35" name="圆角矩形 134"/>
          <p:cNvSpPr/>
          <p:nvPr/>
        </p:nvSpPr>
        <p:spPr>
          <a:xfrm>
            <a:off x="2093913" y="5791200"/>
            <a:ext cx="900112" cy="387350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商户管理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4573588" y="3992563"/>
            <a:ext cx="900112" cy="385762"/>
          </a:xfrm>
          <a:prstGeom prst="roundRect">
            <a:avLst/>
          </a:prstGeom>
          <a:solidFill>
            <a:srgbClr val="008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教师信息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38" name="圆角矩形 137"/>
          <p:cNvSpPr/>
          <p:nvPr/>
        </p:nvSpPr>
        <p:spPr>
          <a:xfrm>
            <a:off x="10266363" y="3086100"/>
            <a:ext cx="990600" cy="333375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理财服务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39" name="圆角矩形 138"/>
          <p:cNvSpPr/>
          <p:nvPr/>
        </p:nvSpPr>
        <p:spPr>
          <a:xfrm>
            <a:off x="10266363" y="3741738"/>
            <a:ext cx="990600" cy="333375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代发服务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40" name="圆角矩形 139"/>
          <p:cNvSpPr/>
          <p:nvPr/>
        </p:nvSpPr>
        <p:spPr>
          <a:xfrm>
            <a:off x="10266363" y="1712913"/>
            <a:ext cx="990600" cy="333375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支付服务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2355850" y="2436813"/>
            <a:ext cx="887413" cy="434975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en-US" sz="1200">
                <a:solidFill>
                  <a:srgbClr val="FFFFFF"/>
                </a:solidFill>
                <a:latin typeface="微软雅黑" pitchFamily="2" charset="-122"/>
              </a:rPr>
              <a:t>校园通知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146" name="圆角矩形 145"/>
          <p:cNvSpPr/>
          <p:nvPr/>
        </p:nvSpPr>
        <p:spPr>
          <a:xfrm>
            <a:off x="3459163" y="2435225"/>
            <a:ext cx="887412" cy="434975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</a:rPr>
              <a:t>电子发票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148" name="圆角矩形 147"/>
          <p:cNvSpPr/>
          <p:nvPr/>
        </p:nvSpPr>
        <p:spPr>
          <a:xfrm>
            <a:off x="3457575" y="3049588"/>
            <a:ext cx="887413" cy="434975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</a:rPr>
              <a:t>校园门禁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157" name="圆角矩形 156"/>
          <p:cNvSpPr/>
          <p:nvPr/>
        </p:nvSpPr>
        <p:spPr>
          <a:xfrm>
            <a:off x="7108825" y="2422525"/>
            <a:ext cx="887413" cy="43656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</a:rPr>
              <a:t>缴费分期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163" name="圆角矩形 162"/>
          <p:cNvSpPr/>
          <p:nvPr/>
        </p:nvSpPr>
        <p:spPr>
          <a:xfrm>
            <a:off x="2355850" y="3044825"/>
            <a:ext cx="887413" cy="434975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</a:rPr>
              <a:t>班级圈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164" name="圆角矩形 163"/>
          <p:cNvSpPr/>
          <p:nvPr/>
        </p:nvSpPr>
        <p:spPr>
          <a:xfrm>
            <a:off x="6057900" y="3057525"/>
            <a:ext cx="887413" cy="434975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</a:rPr>
              <a:t>班级经费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165" name="圆角矩形 164"/>
          <p:cNvSpPr/>
          <p:nvPr/>
        </p:nvSpPr>
        <p:spPr>
          <a:xfrm>
            <a:off x="4979988" y="3043238"/>
            <a:ext cx="887412" cy="434975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</a:rPr>
              <a:t>工资代发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166" name="圆角矩形 165"/>
          <p:cNvSpPr/>
          <p:nvPr/>
        </p:nvSpPr>
        <p:spPr>
          <a:xfrm>
            <a:off x="4984750" y="2432050"/>
            <a:ext cx="887413" cy="434975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</a:rPr>
              <a:t>钱包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6240463" y="5654675"/>
            <a:ext cx="3041650" cy="563563"/>
          </a:xfrm>
          <a:prstGeom prst="rect">
            <a:avLst/>
          </a:prstGeom>
          <a:solidFill>
            <a:srgbClr val="2C1D86">
              <a:alpha val="8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en-US" altLang="zh-CN" sz="16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71" name="圆角矩形 170"/>
          <p:cNvSpPr/>
          <p:nvPr/>
        </p:nvSpPr>
        <p:spPr>
          <a:xfrm>
            <a:off x="10266363" y="4384675"/>
            <a:ext cx="990600" cy="333375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分期服务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72" name="圆角矩形 171"/>
          <p:cNvSpPr/>
          <p:nvPr/>
        </p:nvSpPr>
        <p:spPr>
          <a:xfrm>
            <a:off x="3967163" y="1524000"/>
            <a:ext cx="1441450" cy="387350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r>
              <a:rPr kumimoji="1" lang="zh-CN" altLang="en-US" sz="1200" noProof="1">
                <a:latin typeface="微软雅黑" pitchFamily="2" charset="-122"/>
                <a:ea typeface="微软雅黑" pitchFamily="2" charset="-122"/>
              </a:rPr>
              <a:t>学校小程序</a:t>
            </a:r>
            <a:endParaRPr kumimoji="1" lang="zh-CN" altLang="en-US" sz="12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73" name="圆角矩形 172"/>
          <p:cNvSpPr/>
          <p:nvPr/>
        </p:nvSpPr>
        <p:spPr>
          <a:xfrm>
            <a:off x="5654675" y="1524000"/>
            <a:ext cx="1308100" cy="387350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掌银</a:t>
            </a:r>
            <a:r>
              <a:rPr lang="en-US" altLang="zh-CN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APP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2211388" y="2220913"/>
            <a:ext cx="2449512" cy="1404937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28721" name="文本框 174"/>
          <p:cNvSpPr txBox="1">
            <a:spLocks noChangeArrowheads="1"/>
          </p:cNvSpPr>
          <p:nvPr/>
        </p:nvSpPr>
        <p:spPr bwMode="auto">
          <a:xfrm>
            <a:off x="2330450" y="2071688"/>
            <a:ext cx="107188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</a:rPr>
              <a:t>信息化场景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4843463" y="2209800"/>
            <a:ext cx="4300537" cy="140335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28723" name="文本框 176"/>
          <p:cNvSpPr txBox="1">
            <a:spLocks noChangeArrowheads="1"/>
          </p:cNvSpPr>
          <p:nvPr/>
        </p:nvSpPr>
        <p:spPr bwMode="auto">
          <a:xfrm>
            <a:off x="4964113" y="2060575"/>
            <a:ext cx="89408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</a:rPr>
              <a:t>金融场景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78" name="圆角矩形 177"/>
          <p:cNvSpPr/>
          <p:nvPr/>
        </p:nvSpPr>
        <p:spPr>
          <a:xfrm>
            <a:off x="7108825" y="3051175"/>
            <a:ext cx="887413" cy="434975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</a:rPr>
              <a:t>补助发放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179" name="圆角矩形 178"/>
          <p:cNvSpPr/>
          <p:nvPr/>
        </p:nvSpPr>
        <p:spPr>
          <a:xfrm>
            <a:off x="8139113" y="2422525"/>
            <a:ext cx="887412" cy="436563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</a:rPr>
              <a:t>校园理财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180" name="圆角矩形 179"/>
          <p:cNvSpPr/>
          <p:nvPr/>
        </p:nvSpPr>
        <p:spPr>
          <a:xfrm>
            <a:off x="8139113" y="3051175"/>
            <a:ext cx="887412" cy="434975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</a:rPr>
              <a:t>一卡通</a:t>
            </a:r>
            <a:endParaRPr lang="en-US" altLang="en-US" sz="12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2244725" y="3808413"/>
            <a:ext cx="6913563" cy="65405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28728" name="文本框 181"/>
          <p:cNvSpPr txBox="1">
            <a:spLocks noChangeArrowheads="1"/>
          </p:cNvSpPr>
          <p:nvPr/>
        </p:nvSpPr>
        <p:spPr bwMode="auto">
          <a:xfrm>
            <a:off x="2363788" y="3659188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</a:rPr>
              <a:t>基础类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3" name="圆角矩形 182"/>
          <p:cNvSpPr/>
          <p:nvPr/>
        </p:nvSpPr>
        <p:spPr>
          <a:xfrm>
            <a:off x="3465513" y="3992563"/>
            <a:ext cx="900112" cy="385762"/>
          </a:xfrm>
          <a:prstGeom prst="roundRect">
            <a:avLst/>
          </a:prstGeom>
          <a:solidFill>
            <a:srgbClr val="008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r>
              <a:rPr kumimoji="1" lang="zh-CN" altLang="en-US" sz="1200" noProof="1">
                <a:latin typeface="微软雅黑" pitchFamily="2" charset="-122"/>
                <a:ea typeface="微软雅黑" pitchFamily="2" charset="-122"/>
              </a:rPr>
              <a:t>学生信息</a:t>
            </a:r>
            <a:endParaRPr kumimoji="1" lang="zh-CN" altLang="en-US" sz="12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84" name="圆角矩形 183"/>
          <p:cNvSpPr/>
          <p:nvPr/>
        </p:nvSpPr>
        <p:spPr>
          <a:xfrm>
            <a:off x="2330450" y="4754563"/>
            <a:ext cx="900113" cy="385762"/>
          </a:xfrm>
          <a:prstGeom prst="roundRect">
            <a:avLst/>
          </a:prstGeom>
          <a:solidFill>
            <a:srgbClr val="008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缴费数据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85" name="圆角矩形 184"/>
          <p:cNvSpPr/>
          <p:nvPr/>
        </p:nvSpPr>
        <p:spPr>
          <a:xfrm>
            <a:off x="3451225" y="4754563"/>
            <a:ext cx="900113" cy="385762"/>
          </a:xfrm>
          <a:prstGeom prst="roundRect">
            <a:avLst/>
          </a:prstGeom>
          <a:solidFill>
            <a:srgbClr val="008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家长数据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86" name="圆角矩形 185"/>
          <p:cNvSpPr/>
          <p:nvPr/>
        </p:nvSpPr>
        <p:spPr>
          <a:xfrm>
            <a:off x="4541838" y="4754563"/>
            <a:ext cx="900112" cy="385762"/>
          </a:xfrm>
          <a:prstGeom prst="roundRect">
            <a:avLst/>
          </a:prstGeom>
          <a:solidFill>
            <a:srgbClr val="008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应用数据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87" name="圆角矩形 186"/>
          <p:cNvSpPr/>
          <p:nvPr/>
        </p:nvSpPr>
        <p:spPr>
          <a:xfrm>
            <a:off x="5721350" y="4754563"/>
            <a:ext cx="900113" cy="385762"/>
          </a:xfrm>
          <a:prstGeom prst="roundRect">
            <a:avLst/>
          </a:prstGeom>
          <a:solidFill>
            <a:srgbClr val="008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r>
              <a:rPr kumimoji="1" lang="zh-CN" altLang="en-US" sz="1200" noProof="1">
                <a:latin typeface="微软雅黑" pitchFamily="2" charset="-122"/>
                <a:ea typeface="微软雅黑" pitchFamily="2" charset="-122"/>
              </a:rPr>
              <a:t>数据大屏</a:t>
            </a:r>
            <a:endParaRPr kumimoji="1" lang="zh-CN" altLang="en-US" sz="12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6132513" y="5489575"/>
            <a:ext cx="3252787" cy="819150"/>
          </a:xfrm>
          <a:prstGeom prst="rect">
            <a:avLst/>
          </a:prstGeom>
          <a:noFill/>
          <a:ln>
            <a:solidFill>
              <a:srgbClr val="31337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kumimoji="1" lang="zh-CN" altLang="en-US" noProof="1"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28735" name="图片 18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13" y="5708650"/>
            <a:ext cx="369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36" name="图片 18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3" y="5710238"/>
            <a:ext cx="3683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37" name="文本框 190"/>
          <p:cNvSpPr txBox="1">
            <a:spLocks noChangeArrowheads="1"/>
          </p:cNvSpPr>
          <p:nvPr/>
        </p:nvSpPr>
        <p:spPr bwMode="auto">
          <a:xfrm>
            <a:off x="796925" y="492125"/>
            <a:ext cx="1784350" cy="306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/>
              <a:t>智慧教育云服务平台</a:t>
            </a:r>
            <a:endParaRPr lang="zh-CN" altLang="en-US" sz="1400"/>
          </a:p>
        </p:txBody>
      </p:sp>
      <p:sp>
        <p:nvSpPr>
          <p:cNvPr id="28738" name="文本框 191"/>
          <p:cNvSpPr txBox="1">
            <a:spLocks noChangeArrowheads="1"/>
          </p:cNvSpPr>
          <p:nvPr/>
        </p:nvSpPr>
        <p:spPr bwMode="auto">
          <a:xfrm>
            <a:off x="735013" y="5356225"/>
            <a:ext cx="1262062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/>
              <a:t>业务管理</a:t>
            </a:r>
            <a:r>
              <a:rPr lang="en-US" altLang="en-US" sz="1400"/>
              <a:t>中台</a:t>
            </a:r>
            <a:endParaRPr lang="zh-CN" altLang="en-US" sz="1400"/>
          </a:p>
        </p:txBody>
      </p:sp>
      <p:sp>
        <p:nvSpPr>
          <p:cNvPr id="28739" name="文本框 192"/>
          <p:cNvSpPr txBox="1">
            <a:spLocks noChangeArrowheads="1"/>
          </p:cNvSpPr>
          <p:nvPr/>
        </p:nvSpPr>
        <p:spPr bwMode="auto">
          <a:xfrm>
            <a:off x="6218238" y="5340350"/>
            <a:ext cx="162083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/>
              <a:t>开放银行接口网关</a:t>
            </a:r>
            <a:endParaRPr lang="zh-CN" altLang="en-US" sz="1400"/>
          </a:p>
        </p:txBody>
      </p:sp>
      <p:sp>
        <p:nvSpPr>
          <p:cNvPr id="194" name="圆角矩形 193"/>
          <p:cNvSpPr/>
          <p:nvPr/>
        </p:nvSpPr>
        <p:spPr>
          <a:xfrm>
            <a:off x="6486525" y="5740400"/>
            <a:ext cx="901700" cy="387350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r>
              <a:rPr kumimoji="1" lang="zh-CN" altLang="en-US" sz="1200" noProof="1">
                <a:latin typeface="微软雅黑" pitchFamily="2" charset="-122"/>
                <a:ea typeface="微软雅黑" pitchFamily="2" charset="-122"/>
              </a:rPr>
              <a:t>接入管理</a:t>
            </a:r>
            <a:endParaRPr kumimoji="1" lang="zh-CN" altLang="en-US" sz="12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95" name="圆角矩形 194"/>
          <p:cNvSpPr/>
          <p:nvPr/>
        </p:nvSpPr>
        <p:spPr>
          <a:xfrm>
            <a:off x="7834313" y="5741988"/>
            <a:ext cx="901700" cy="385762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r>
              <a:rPr kumimoji="1" lang="zh-CN" altLang="en-US" sz="1200" noProof="1">
                <a:latin typeface="微软雅黑" pitchFamily="2" charset="-122"/>
                <a:ea typeface="微软雅黑" pitchFamily="2" charset="-122"/>
              </a:rPr>
              <a:t>安全控制</a:t>
            </a:r>
            <a:endParaRPr kumimoji="1" lang="zh-CN" altLang="en-US" sz="1200" noProof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28742" name="文本框 195"/>
          <p:cNvSpPr txBox="1">
            <a:spLocks noChangeArrowheads="1"/>
          </p:cNvSpPr>
          <p:nvPr/>
        </p:nvSpPr>
        <p:spPr bwMode="auto">
          <a:xfrm>
            <a:off x="10120313" y="508000"/>
            <a:ext cx="9032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/>
              <a:t>开放银行</a:t>
            </a:r>
            <a:endParaRPr lang="zh-CN" altLang="en-US" sz="1400"/>
          </a:p>
        </p:txBody>
      </p:sp>
      <p:sp>
        <p:nvSpPr>
          <p:cNvPr id="197" name="圆角矩形 196"/>
          <p:cNvSpPr/>
          <p:nvPr/>
        </p:nvSpPr>
        <p:spPr>
          <a:xfrm>
            <a:off x="10266363" y="4989513"/>
            <a:ext cx="990600" cy="333375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鉴权服务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98" name="圆角矩形 197"/>
          <p:cNvSpPr/>
          <p:nvPr/>
        </p:nvSpPr>
        <p:spPr>
          <a:xfrm>
            <a:off x="10252075" y="5530850"/>
            <a:ext cx="989013" cy="333375"/>
          </a:xfrm>
          <a:prstGeom prst="roundRect">
            <a:avLst/>
          </a:prstGeom>
          <a:solidFill>
            <a:srgbClr val="007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投资服务</a:t>
            </a:r>
            <a:endParaRPr lang="zh-CN" altLang="en-US" sz="12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99" name="圆角矩形 198"/>
          <p:cNvSpPr/>
          <p:nvPr/>
        </p:nvSpPr>
        <p:spPr>
          <a:xfrm>
            <a:off x="7239000" y="1508125"/>
            <a:ext cx="1308100" cy="387350"/>
          </a:xfrm>
          <a:prstGeom prst="roundRect">
            <a:avLst/>
          </a:prstGeom>
          <a:solidFill>
            <a:srgbClr val="16CF9B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r>
              <a:rPr kumimoji="1" lang="en-US" altLang="zh-CN" sz="1200" noProof="1">
                <a:latin typeface="微软雅黑" pitchFamily="2" charset="-122"/>
                <a:ea typeface="微软雅黑" pitchFamily="2" charset="-122"/>
              </a:rPr>
              <a:t>PC</a:t>
            </a:r>
            <a:r>
              <a:rPr kumimoji="1" lang="zh-CN" altLang="en-US" sz="1200" noProof="1">
                <a:latin typeface="微软雅黑" pitchFamily="2" charset="-122"/>
                <a:ea typeface="微软雅黑" pitchFamily="2" charset="-122"/>
              </a:rPr>
              <a:t>管理端</a:t>
            </a:r>
            <a:endParaRPr kumimoji="1" lang="zh-CN" altLang="en-US" sz="1200" noProof="1"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28746" name="图片 199" descr="已上线教育局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938213"/>
            <a:ext cx="2619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47" name="图片 200" descr="区域管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901700"/>
            <a:ext cx="3302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48" name="图片 201" descr="学校财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928688"/>
            <a:ext cx="2571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49" name="图片 202" descr="家长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0" y="920750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50" name="图片 203" descr="教师 (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3" y="900113"/>
            <a:ext cx="4635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 noChangeArrowheads="1"/>
          </p:cNvSpPr>
          <p:nvPr>
            <p:ph type="title"/>
          </p:nvPr>
        </p:nvSpPr>
        <p:spPr>
          <a:xfrm>
            <a:off x="255588" y="2222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连接金融场景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3865563" y="1104900"/>
            <a:ext cx="2220912" cy="5226050"/>
          </a:xfrm>
          <a:prstGeom prst="rect">
            <a:avLst/>
          </a:prstGeom>
          <a:solidFill>
            <a:srgbClr val="0F6FC6">
              <a:lumMod val="20000"/>
              <a:lumOff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hangingPunct="0">
              <a:buFont typeface="Arial" panose="020B0604020202090204" pitchFamily="34" charset="0"/>
              <a:buNone/>
              <a:defRPr/>
            </a:pPr>
            <a:endParaRPr lang="zh-CN" altLang="en-US" kern="0">
              <a:solidFill>
                <a:prstClr val="black"/>
              </a:solidFill>
              <a:latin typeface="微软雅黑"/>
              <a:cs typeface="微软雅黑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1539875" y="1104900"/>
            <a:ext cx="2220913" cy="4711700"/>
          </a:xfrm>
          <a:prstGeom prst="rect">
            <a:avLst/>
          </a:prstGeom>
          <a:solidFill>
            <a:srgbClr val="0F6FC6">
              <a:lumMod val="20000"/>
              <a:lumOff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hangingPunct="0">
              <a:buFont typeface="Arial" panose="020B0604020202090204" pitchFamily="34" charset="0"/>
              <a:buNone/>
              <a:defRPr/>
            </a:pPr>
            <a:endParaRPr lang="zh-CN" altLang="en-US" kern="0">
              <a:solidFill>
                <a:prstClr val="black"/>
              </a:solidFill>
              <a:latin typeface="微软雅黑"/>
              <a:cs typeface="微软雅黑"/>
            </a:endParaRPr>
          </a:p>
        </p:txBody>
      </p:sp>
      <p:sp>
        <p:nvSpPr>
          <p:cNvPr id="30724" name="圆角矩形 11"/>
          <p:cNvSpPr>
            <a:spLocks noChangeArrowheads="1"/>
          </p:cNvSpPr>
          <p:nvPr/>
        </p:nvSpPr>
        <p:spPr bwMode="auto">
          <a:xfrm>
            <a:off x="1635125" y="1220788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学生管理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25" name="圆角矩形 13"/>
          <p:cNvSpPr>
            <a:spLocks noChangeArrowheads="1"/>
          </p:cNvSpPr>
          <p:nvPr/>
        </p:nvSpPr>
        <p:spPr bwMode="auto">
          <a:xfrm>
            <a:off x="1635125" y="1903413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安全门禁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26" name="圆角矩形 14"/>
          <p:cNvSpPr>
            <a:spLocks noChangeArrowheads="1"/>
          </p:cNvSpPr>
          <p:nvPr/>
        </p:nvSpPr>
        <p:spPr bwMode="auto">
          <a:xfrm>
            <a:off x="1635125" y="2559050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家校互通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27" name="圆角矩形 15"/>
          <p:cNvSpPr>
            <a:spLocks noChangeArrowheads="1"/>
          </p:cNvSpPr>
          <p:nvPr/>
        </p:nvSpPr>
        <p:spPr bwMode="auto">
          <a:xfrm>
            <a:off x="1635125" y="3211513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消息通知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28" name="圆角矩形 16"/>
          <p:cNvSpPr>
            <a:spLocks noChangeArrowheads="1"/>
          </p:cNvSpPr>
          <p:nvPr/>
        </p:nvSpPr>
        <p:spPr bwMode="auto">
          <a:xfrm>
            <a:off x="1635125" y="3886200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班级圈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29" name="圆角矩形 17"/>
          <p:cNvSpPr>
            <a:spLocks noChangeArrowheads="1"/>
          </p:cNvSpPr>
          <p:nvPr/>
        </p:nvSpPr>
        <p:spPr bwMode="auto">
          <a:xfrm>
            <a:off x="1617663" y="5233988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大数据平台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30" name="圆角矩形 18"/>
          <p:cNvSpPr>
            <a:spLocks noChangeArrowheads="1"/>
          </p:cNvSpPr>
          <p:nvPr/>
        </p:nvSpPr>
        <p:spPr bwMode="auto">
          <a:xfrm>
            <a:off x="3979863" y="1220788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缴费平台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31" name="圆角矩形 19"/>
          <p:cNvSpPr>
            <a:spLocks noChangeArrowheads="1"/>
          </p:cNvSpPr>
          <p:nvPr/>
        </p:nvSpPr>
        <p:spPr bwMode="auto">
          <a:xfrm>
            <a:off x="3979863" y="1903413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补助申请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32" name="圆角矩形 20"/>
          <p:cNvSpPr>
            <a:spLocks noChangeArrowheads="1"/>
          </p:cNvSpPr>
          <p:nvPr/>
        </p:nvSpPr>
        <p:spPr bwMode="auto">
          <a:xfrm>
            <a:off x="3979863" y="2559050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  <a:sym typeface="宋体" panose="02010600030101010101" pitchFamily="2" charset="-122"/>
              </a:rPr>
              <a:t>一卡通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  <a:p>
            <a:pPr algn="ctr" eaLnBrk="0" hangingPunct="0"/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33" name="圆角矩形 21"/>
          <p:cNvSpPr>
            <a:spLocks noChangeArrowheads="1"/>
          </p:cNvSpPr>
          <p:nvPr/>
        </p:nvSpPr>
        <p:spPr bwMode="auto">
          <a:xfrm>
            <a:off x="3979863" y="3211513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班费管理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34" name="圆角矩形 22"/>
          <p:cNvSpPr>
            <a:spLocks noChangeArrowheads="1"/>
          </p:cNvSpPr>
          <p:nvPr/>
        </p:nvSpPr>
        <p:spPr bwMode="auto">
          <a:xfrm>
            <a:off x="3979863" y="3886200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工资代发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35" name="圆角矩形 23"/>
          <p:cNvSpPr>
            <a:spLocks noChangeArrowheads="1"/>
          </p:cNvSpPr>
          <p:nvPr/>
        </p:nvSpPr>
        <p:spPr bwMode="auto">
          <a:xfrm>
            <a:off x="3979863" y="4562475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  <a:sym typeface="宋体" panose="02010600030101010101" pitchFamily="2" charset="-122"/>
              </a:rPr>
              <a:t>学费分期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  <a:p>
            <a:pPr algn="ctr" eaLnBrk="0" hangingPunct="0"/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36" name="圆角矩形 24"/>
          <p:cNvSpPr>
            <a:spLocks noChangeArrowheads="1"/>
          </p:cNvSpPr>
          <p:nvPr/>
        </p:nvSpPr>
        <p:spPr bwMode="auto">
          <a:xfrm>
            <a:off x="3979863" y="5180013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薪金贷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37" name="椭圆 205"/>
          <p:cNvSpPr>
            <a:spLocks noChangeArrowheads="1"/>
          </p:cNvSpPr>
          <p:nvPr/>
        </p:nvSpPr>
        <p:spPr bwMode="auto">
          <a:xfrm>
            <a:off x="8593138" y="814388"/>
            <a:ext cx="1411287" cy="701675"/>
          </a:xfrm>
          <a:prstGeom prst="ellipse">
            <a:avLst/>
          </a:prstGeom>
          <a:solidFill>
            <a:srgbClr val="D771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1200">
              <a:solidFill>
                <a:srgbClr val="000000"/>
              </a:solidFill>
              <a:latin typeface="微软雅黑" pitchFamily="2" charset="-122"/>
            </a:endParaRPr>
          </a:p>
        </p:txBody>
      </p:sp>
      <p:sp>
        <p:nvSpPr>
          <p:cNvPr id="30738" name="椭圆 206"/>
          <p:cNvSpPr>
            <a:spLocks noChangeArrowheads="1"/>
          </p:cNvSpPr>
          <p:nvPr/>
        </p:nvSpPr>
        <p:spPr bwMode="auto">
          <a:xfrm>
            <a:off x="8589963" y="3673475"/>
            <a:ext cx="1411287" cy="701675"/>
          </a:xfrm>
          <a:prstGeom prst="ellipse">
            <a:avLst/>
          </a:prstGeom>
          <a:solidFill>
            <a:srgbClr val="D771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1200">
              <a:solidFill>
                <a:srgbClr val="000000"/>
              </a:solidFill>
              <a:latin typeface="微软雅黑" pitchFamily="2" charset="-122"/>
            </a:endParaRPr>
          </a:p>
        </p:txBody>
      </p:sp>
      <p:sp>
        <p:nvSpPr>
          <p:cNvPr id="30739" name="椭圆 207"/>
          <p:cNvSpPr>
            <a:spLocks noChangeArrowheads="1"/>
          </p:cNvSpPr>
          <p:nvPr/>
        </p:nvSpPr>
        <p:spPr bwMode="auto">
          <a:xfrm>
            <a:off x="8601075" y="4414838"/>
            <a:ext cx="1412875" cy="701675"/>
          </a:xfrm>
          <a:prstGeom prst="ellipse">
            <a:avLst/>
          </a:prstGeom>
          <a:solidFill>
            <a:srgbClr val="D771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1200">
              <a:solidFill>
                <a:srgbClr val="000000"/>
              </a:solidFill>
              <a:latin typeface="微软雅黑" pitchFamily="2" charset="-122"/>
            </a:endParaRPr>
          </a:p>
        </p:txBody>
      </p:sp>
      <p:sp>
        <p:nvSpPr>
          <p:cNvPr id="30740" name="椭圆 208"/>
          <p:cNvSpPr>
            <a:spLocks noChangeArrowheads="1"/>
          </p:cNvSpPr>
          <p:nvPr/>
        </p:nvSpPr>
        <p:spPr bwMode="auto">
          <a:xfrm>
            <a:off x="8620125" y="5156200"/>
            <a:ext cx="1411288" cy="701675"/>
          </a:xfrm>
          <a:prstGeom prst="ellipse">
            <a:avLst/>
          </a:prstGeom>
          <a:solidFill>
            <a:srgbClr val="D771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1200">
              <a:solidFill>
                <a:srgbClr val="000000"/>
              </a:solidFill>
              <a:latin typeface="微软雅黑" pitchFamily="2" charset="-122"/>
            </a:endParaRPr>
          </a:p>
        </p:txBody>
      </p:sp>
      <p:sp>
        <p:nvSpPr>
          <p:cNvPr id="30741" name="文本框 209"/>
          <p:cNvSpPr txBox="1">
            <a:spLocks noChangeArrowheads="1"/>
          </p:cNvSpPr>
          <p:nvPr/>
        </p:nvSpPr>
        <p:spPr bwMode="auto">
          <a:xfrm>
            <a:off x="8729663" y="1004888"/>
            <a:ext cx="109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FFFFFF"/>
                </a:solidFill>
                <a:latin typeface="微软雅黑" pitchFamily="2" charset="-122"/>
              </a:rPr>
              <a:t>支付、清算</a:t>
            </a:r>
            <a:endParaRPr lang="zh-CN" altLang="en-US" sz="1400" b="1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42" name="文本框 210"/>
          <p:cNvSpPr txBox="1">
            <a:spLocks noChangeArrowheads="1"/>
          </p:cNvSpPr>
          <p:nvPr/>
        </p:nvSpPr>
        <p:spPr bwMode="auto">
          <a:xfrm>
            <a:off x="8602663" y="2455863"/>
            <a:ext cx="1327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>
                <a:solidFill>
                  <a:srgbClr val="FFFFFF"/>
                </a:solidFill>
                <a:latin typeface="微软雅黑" pitchFamily="2" charset="-122"/>
              </a:rPr>
              <a:t>账户</a:t>
            </a:r>
            <a:endParaRPr lang="zh-CN" altLang="en-US" sz="1400" b="1">
              <a:solidFill>
                <a:srgbClr val="FFFFFF"/>
              </a:solidFill>
              <a:latin typeface="微软雅黑" pitchFamily="2" charset="-122"/>
            </a:endParaRPr>
          </a:p>
          <a:p>
            <a:pPr algn="ctr"/>
            <a:r>
              <a:rPr lang="zh-CN" altLang="en-US" sz="1000">
                <a:solidFill>
                  <a:srgbClr val="FFFFFF"/>
                </a:solidFill>
                <a:latin typeface="微软雅黑" pitchFamily="2" charset="-122"/>
              </a:rPr>
              <a:t>（一类户、二类户）</a:t>
            </a:r>
            <a:endParaRPr lang="zh-CN" altLang="en-US" sz="1000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43" name="文本框 211"/>
          <p:cNvSpPr txBox="1">
            <a:spLocks noChangeArrowheads="1"/>
          </p:cNvSpPr>
          <p:nvPr/>
        </p:nvSpPr>
        <p:spPr bwMode="auto">
          <a:xfrm>
            <a:off x="8996363" y="3870325"/>
            <a:ext cx="5397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FFFFFF"/>
                </a:solidFill>
                <a:latin typeface="微软雅黑" pitchFamily="2" charset="-122"/>
              </a:rPr>
              <a:t>代付</a:t>
            </a:r>
            <a:endParaRPr lang="zh-CN" altLang="en-US" sz="1400" b="1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44" name="文本框 212"/>
          <p:cNvSpPr txBox="1">
            <a:spLocks noChangeArrowheads="1"/>
          </p:cNvSpPr>
          <p:nvPr/>
        </p:nvSpPr>
        <p:spPr bwMode="auto">
          <a:xfrm>
            <a:off x="8740775" y="4572000"/>
            <a:ext cx="10715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FFFFFF"/>
                </a:solidFill>
                <a:latin typeface="微软雅黑" pitchFamily="2" charset="-122"/>
              </a:rPr>
              <a:t>信用卡分期</a:t>
            </a:r>
            <a:endParaRPr lang="zh-CN" altLang="en-US" sz="1400" b="1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45" name="文本框 213"/>
          <p:cNvSpPr txBox="1">
            <a:spLocks noChangeArrowheads="1"/>
          </p:cNvSpPr>
          <p:nvPr/>
        </p:nvSpPr>
        <p:spPr bwMode="auto">
          <a:xfrm>
            <a:off x="8818563" y="5373688"/>
            <a:ext cx="915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FFFFFF"/>
                </a:solidFill>
                <a:latin typeface="微软雅黑" pitchFamily="2" charset="-122"/>
              </a:rPr>
              <a:t>信用贷款</a:t>
            </a:r>
            <a:endParaRPr lang="en-US" altLang="zh-CN" sz="1400" b="1">
              <a:solidFill>
                <a:srgbClr val="FFFFFF"/>
              </a:solidFill>
              <a:latin typeface="微软雅黑" pitchFamily="2" charset="-122"/>
            </a:endParaRPr>
          </a:p>
        </p:txBody>
      </p:sp>
      <p:cxnSp>
        <p:nvCxnSpPr>
          <p:cNvPr id="30746" name="直接箭头连接符 27"/>
          <p:cNvCxnSpPr>
            <a:cxnSpLocks noChangeShapeType="1"/>
            <a:endCxn id="30737" idx="2"/>
          </p:cNvCxnSpPr>
          <p:nvPr/>
        </p:nvCxnSpPr>
        <p:spPr bwMode="auto">
          <a:xfrm flipV="1">
            <a:off x="6172200" y="1165225"/>
            <a:ext cx="2492375" cy="265113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47" name="直接箭头连接符 28"/>
          <p:cNvCxnSpPr>
            <a:cxnSpLocks noChangeShapeType="1"/>
            <a:endCxn id="30763" idx="2"/>
          </p:cNvCxnSpPr>
          <p:nvPr/>
        </p:nvCxnSpPr>
        <p:spPr bwMode="auto">
          <a:xfrm flipV="1">
            <a:off x="6118225" y="1866900"/>
            <a:ext cx="2497138" cy="282575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48" name="直接箭头连接符 29"/>
          <p:cNvCxnSpPr>
            <a:cxnSpLocks noChangeShapeType="1"/>
            <a:endCxn id="30763" idx="2"/>
          </p:cNvCxnSpPr>
          <p:nvPr/>
        </p:nvCxnSpPr>
        <p:spPr bwMode="auto">
          <a:xfrm flipV="1">
            <a:off x="6086475" y="1866900"/>
            <a:ext cx="2528888" cy="941388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49" name="直接箭头连接符 30"/>
          <p:cNvCxnSpPr>
            <a:cxnSpLocks noChangeShapeType="1"/>
            <a:stCxn id="191" idx="3"/>
            <a:endCxn id="30759" idx="2"/>
          </p:cNvCxnSpPr>
          <p:nvPr/>
        </p:nvCxnSpPr>
        <p:spPr bwMode="auto">
          <a:xfrm flipV="1">
            <a:off x="6086475" y="3298825"/>
            <a:ext cx="2533650" cy="419100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50" name="直接箭头连接符 31"/>
          <p:cNvCxnSpPr>
            <a:cxnSpLocks noChangeShapeType="1"/>
            <a:stCxn id="191" idx="3"/>
            <a:endCxn id="30759" idx="2"/>
          </p:cNvCxnSpPr>
          <p:nvPr/>
        </p:nvCxnSpPr>
        <p:spPr bwMode="auto">
          <a:xfrm flipV="1">
            <a:off x="6075363" y="4024313"/>
            <a:ext cx="2484437" cy="104775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51" name="直接箭头连接符 33"/>
          <p:cNvCxnSpPr>
            <a:cxnSpLocks noChangeShapeType="1"/>
            <a:stCxn id="191" idx="3"/>
            <a:endCxn id="30739" idx="2"/>
          </p:cNvCxnSpPr>
          <p:nvPr/>
        </p:nvCxnSpPr>
        <p:spPr bwMode="auto">
          <a:xfrm flipV="1">
            <a:off x="6197600" y="4765675"/>
            <a:ext cx="2476500" cy="63500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52" name="直接箭头连接符 34"/>
          <p:cNvCxnSpPr>
            <a:cxnSpLocks noChangeShapeType="1"/>
            <a:stCxn id="191" idx="3"/>
            <a:endCxn id="30740" idx="2"/>
          </p:cNvCxnSpPr>
          <p:nvPr/>
        </p:nvCxnSpPr>
        <p:spPr bwMode="auto">
          <a:xfrm>
            <a:off x="6132513" y="5475288"/>
            <a:ext cx="2559050" cy="33337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sp>
        <p:nvSpPr>
          <p:cNvPr id="222" name="文本框 221"/>
          <p:cNvSpPr txBox="1"/>
          <p:nvPr/>
        </p:nvSpPr>
        <p:spPr>
          <a:xfrm>
            <a:off x="4343400" y="674688"/>
            <a:ext cx="1300163" cy="4302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200">
                <a:solidFill>
                  <a:srgbClr val="2F5597"/>
                </a:solidFill>
                <a:latin typeface="微软雅黑" pitchFamily="2" charset="-122"/>
              </a:rPr>
              <a:t>金融场景</a:t>
            </a:r>
            <a:endParaRPr lang="zh-CN" altLang="en-US" sz="2200">
              <a:solidFill>
                <a:srgbClr val="2F5597"/>
              </a:solidFill>
              <a:latin typeface="微软雅黑" pitchFamily="2" charset="-122"/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8620125" y="384175"/>
            <a:ext cx="1300163" cy="4286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200">
                <a:solidFill>
                  <a:srgbClr val="2F5597"/>
                </a:solidFill>
                <a:latin typeface="微软雅黑" pitchFamily="2" charset="-122"/>
              </a:rPr>
              <a:t>开放银行</a:t>
            </a:r>
            <a:endParaRPr lang="zh-CN" altLang="en-US" sz="2200">
              <a:solidFill>
                <a:srgbClr val="2F5597"/>
              </a:solidFill>
              <a:latin typeface="微软雅黑" pitchFamily="2" charset="-122"/>
            </a:endParaRPr>
          </a:p>
        </p:txBody>
      </p:sp>
      <p:cxnSp>
        <p:nvCxnSpPr>
          <p:cNvPr id="30755" name="直接箭头连接符 31"/>
          <p:cNvCxnSpPr>
            <a:cxnSpLocks noChangeShapeType="1"/>
            <a:stCxn id="191" idx="3"/>
            <a:endCxn id="30740" idx="2"/>
          </p:cNvCxnSpPr>
          <p:nvPr/>
        </p:nvCxnSpPr>
        <p:spPr bwMode="auto">
          <a:xfrm flipV="1">
            <a:off x="6065838" y="1903413"/>
            <a:ext cx="2493962" cy="2205037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56" name="直接箭头连接符 29"/>
          <p:cNvCxnSpPr>
            <a:cxnSpLocks noChangeShapeType="1"/>
            <a:stCxn id="191" idx="3"/>
            <a:endCxn id="30738" idx="2"/>
          </p:cNvCxnSpPr>
          <p:nvPr/>
        </p:nvCxnSpPr>
        <p:spPr bwMode="auto">
          <a:xfrm>
            <a:off x="6146800" y="3481388"/>
            <a:ext cx="2514600" cy="542925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57" name="直接箭头连接符 27"/>
          <p:cNvCxnSpPr>
            <a:cxnSpLocks noChangeShapeType="1"/>
            <a:stCxn id="191" idx="3"/>
            <a:endCxn id="30763" idx="2"/>
          </p:cNvCxnSpPr>
          <p:nvPr/>
        </p:nvCxnSpPr>
        <p:spPr bwMode="auto">
          <a:xfrm>
            <a:off x="6099175" y="1450975"/>
            <a:ext cx="2516188" cy="415925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sp>
        <p:nvSpPr>
          <p:cNvPr id="30758" name="椭圆 226"/>
          <p:cNvSpPr>
            <a:spLocks noChangeArrowheads="1"/>
          </p:cNvSpPr>
          <p:nvPr/>
        </p:nvSpPr>
        <p:spPr bwMode="auto">
          <a:xfrm>
            <a:off x="8601075" y="2216150"/>
            <a:ext cx="1412875" cy="701675"/>
          </a:xfrm>
          <a:prstGeom prst="ellipse">
            <a:avLst/>
          </a:prstGeom>
          <a:solidFill>
            <a:srgbClr val="D771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1200">
              <a:solidFill>
                <a:srgbClr val="000000"/>
              </a:solidFill>
              <a:latin typeface="微软雅黑" pitchFamily="2" charset="-122"/>
            </a:endParaRPr>
          </a:p>
        </p:txBody>
      </p:sp>
      <p:sp>
        <p:nvSpPr>
          <p:cNvPr id="30759" name="椭圆 227"/>
          <p:cNvSpPr>
            <a:spLocks noChangeArrowheads="1"/>
          </p:cNvSpPr>
          <p:nvPr/>
        </p:nvSpPr>
        <p:spPr bwMode="auto">
          <a:xfrm>
            <a:off x="8620125" y="2947988"/>
            <a:ext cx="1411288" cy="701675"/>
          </a:xfrm>
          <a:prstGeom prst="ellipse">
            <a:avLst/>
          </a:prstGeom>
          <a:solidFill>
            <a:srgbClr val="D771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1200">
              <a:solidFill>
                <a:srgbClr val="000000"/>
              </a:solidFill>
              <a:latin typeface="微软雅黑" pitchFamily="2" charset="-122"/>
            </a:endParaRPr>
          </a:p>
        </p:txBody>
      </p:sp>
      <p:sp>
        <p:nvSpPr>
          <p:cNvPr id="30760" name="文本框 228"/>
          <p:cNvSpPr txBox="1">
            <a:spLocks noChangeArrowheads="1"/>
          </p:cNvSpPr>
          <p:nvPr/>
        </p:nvSpPr>
        <p:spPr bwMode="auto">
          <a:xfrm>
            <a:off x="8943975" y="2457450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FFFFFF"/>
                </a:solidFill>
                <a:latin typeface="微软雅黑" pitchFamily="2" charset="-122"/>
              </a:rPr>
              <a:t>一类户</a:t>
            </a:r>
            <a:endParaRPr lang="zh-CN" altLang="en-US" sz="1400" b="1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61" name="文本框 229"/>
          <p:cNvSpPr txBox="1">
            <a:spLocks noChangeArrowheads="1"/>
          </p:cNvSpPr>
          <p:nvPr/>
        </p:nvSpPr>
        <p:spPr bwMode="auto">
          <a:xfrm>
            <a:off x="8915400" y="3194050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FFFFFF"/>
                </a:solidFill>
                <a:latin typeface="微软雅黑" pitchFamily="2" charset="-122"/>
              </a:rPr>
              <a:t>二类户</a:t>
            </a:r>
            <a:endParaRPr lang="zh-CN" altLang="en-US" sz="1400" b="1">
              <a:solidFill>
                <a:srgbClr val="FFFFFF"/>
              </a:solidFill>
              <a:latin typeface="微软雅黑" pitchFamily="2" charset="-122"/>
            </a:endParaRPr>
          </a:p>
        </p:txBody>
      </p:sp>
      <p:cxnSp>
        <p:nvCxnSpPr>
          <p:cNvPr id="30762" name="直接箭头连接符 29"/>
          <p:cNvCxnSpPr>
            <a:cxnSpLocks noChangeShapeType="1"/>
            <a:stCxn id="191" idx="3"/>
            <a:endCxn id="30759" idx="2"/>
          </p:cNvCxnSpPr>
          <p:nvPr/>
        </p:nvCxnSpPr>
        <p:spPr bwMode="auto">
          <a:xfrm>
            <a:off x="6132513" y="2808288"/>
            <a:ext cx="2559050" cy="490537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sp>
        <p:nvSpPr>
          <p:cNvPr id="30763" name="椭圆 231"/>
          <p:cNvSpPr>
            <a:spLocks noChangeArrowheads="1"/>
          </p:cNvSpPr>
          <p:nvPr/>
        </p:nvSpPr>
        <p:spPr bwMode="auto">
          <a:xfrm>
            <a:off x="8615363" y="1516063"/>
            <a:ext cx="1411287" cy="701675"/>
          </a:xfrm>
          <a:prstGeom prst="ellipse">
            <a:avLst/>
          </a:prstGeom>
          <a:solidFill>
            <a:srgbClr val="D771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lang="zh-CN" altLang="en-US" sz="1200">
              <a:solidFill>
                <a:srgbClr val="000000"/>
              </a:solidFill>
              <a:latin typeface="微软雅黑" pitchFamily="2" charset="-122"/>
            </a:endParaRPr>
          </a:p>
        </p:txBody>
      </p:sp>
      <p:sp>
        <p:nvSpPr>
          <p:cNvPr id="30764" name="文本框 232"/>
          <p:cNvSpPr txBox="1">
            <a:spLocks noChangeArrowheads="1"/>
          </p:cNvSpPr>
          <p:nvPr/>
        </p:nvSpPr>
        <p:spPr bwMode="auto">
          <a:xfrm>
            <a:off x="8799513" y="1719263"/>
            <a:ext cx="903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FFFFFF"/>
                </a:solidFill>
                <a:latin typeface="微软雅黑" pitchFamily="2" charset="-122"/>
              </a:rPr>
              <a:t>对公账户</a:t>
            </a:r>
            <a:endParaRPr lang="zh-CN" altLang="en-US" sz="1400" b="1">
              <a:solidFill>
                <a:srgbClr val="FFFFFF"/>
              </a:solidFill>
              <a:latin typeface="微软雅黑" pitchFamily="2" charset="-122"/>
            </a:endParaRPr>
          </a:p>
        </p:txBody>
      </p:sp>
      <p:cxnSp>
        <p:nvCxnSpPr>
          <p:cNvPr id="30765" name="直接箭头连接符 28"/>
          <p:cNvCxnSpPr>
            <a:cxnSpLocks noChangeShapeType="1"/>
            <a:stCxn id="191" idx="3"/>
            <a:endCxn id="30759" idx="2"/>
          </p:cNvCxnSpPr>
          <p:nvPr/>
        </p:nvCxnSpPr>
        <p:spPr bwMode="auto">
          <a:xfrm>
            <a:off x="6189663" y="2152650"/>
            <a:ext cx="2501900" cy="1146175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66" name="直接箭头连接符 31"/>
          <p:cNvCxnSpPr>
            <a:cxnSpLocks noChangeShapeType="1"/>
            <a:stCxn id="191" idx="3"/>
            <a:endCxn id="30758" idx="2"/>
          </p:cNvCxnSpPr>
          <p:nvPr/>
        </p:nvCxnSpPr>
        <p:spPr bwMode="auto">
          <a:xfrm flipV="1">
            <a:off x="6153150" y="2568575"/>
            <a:ext cx="2520950" cy="1536700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67" name="直接箭头连接符 31"/>
          <p:cNvCxnSpPr>
            <a:cxnSpLocks noChangeShapeType="1"/>
            <a:stCxn id="191" idx="3"/>
            <a:endCxn id="30759" idx="2"/>
          </p:cNvCxnSpPr>
          <p:nvPr/>
        </p:nvCxnSpPr>
        <p:spPr bwMode="auto">
          <a:xfrm flipV="1">
            <a:off x="6165850" y="3298825"/>
            <a:ext cx="2525713" cy="828675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68" name="直接箭头连接符 33"/>
          <p:cNvCxnSpPr>
            <a:cxnSpLocks noChangeShapeType="1"/>
            <a:stCxn id="191" idx="3"/>
            <a:endCxn id="30758" idx="2"/>
          </p:cNvCxnSpPr>
          <p:nvPr/>
        </p:nvCxnSpPr>
        <p:spPr bwMode="auto">
          <a:xfrm flipV="1">
            <a:off x="6213475" y="2568575"/>
            <a:ext cx="2460625" cy="2228850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69" name="直接箭头连接符 34"/>
          <p:cNvCxnSpPr>
            <a:cxnSpLocks noChangeShapeType="1"/>
            <a:stCxn id="191" idx="3"/>
            <a:endCxn id="30758" idx="2"/>
          </p:cNvCxnSpPr>
          <p:nvPr/>
        </p:nvCxnSpPr>
        <p:spPr bwMode="auto">
          <a:xfrm flipV="1">
            <a:off x="6157913" y="2568575"/>
            <a:ext cx="2516187" cy="2886075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cxnSp>
        <p:nvCxnSpPr>
          <p:cNvPr id="30770" name="直接箭头连接符 33"/>
          <p:cNvCxnSpPr>
            <a:cxnSpLocks noChangeShapeType="1"/>
            <a:stCxn id="191" idx="3"/>
            <a:endCxn id="30740" idx="2"/>
          </p:cNvCxnSpPr>
          <p:nvPr/>
        </p:nvCxnSpPr>
        <p:spPr bwMode="auto">
          <a:xfrm>
            <a:off x="6197600" y="4818063"/>
            <a:ext cx="2493963" cy="690562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  <p:sp>
        <p:nvSpPr>
          <p:cNvPr id="240" name="文本框 239"/>
          <p:cNvSpPr txBox="1"/>
          <p:nvPr/>
        </p:nvSpPr>
        <p:spPr>
          <a:xfrm>
            <a:off x="1765300" y="674688"/>
            <a:ext cx="1878013" cy="42989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200">
                <a:solidFill>
                  <a:srgbClr val="2F5597"/>
                </a:solidFill>
                <a:latin typeface="微软雅黑" pitchFamily="2" charset="-122"/>
              </a:rPr>
              <a:t>信息化场景</a:t>
            </a:r>
            <a:endParaRPr lang="zh-CN" altLang="en-US" sz="2200">
              <a:solidFill>
                <a:srgbClr val="2F5597"/>
              </a:solidFill>
              <a:latin typeface="微软雅黑" pitchFamily="2" charset="-122"/>
            </a:endParaRPr>
          </a:p>
        </p:txBody>
      </p:sp>
      <p:sp>
        <p:nvSpPr>
          <p:cNvPr id="30772" name="圆角矩形 17"/>
          <p:cNvSpPr>
            <a:spLocks noChangeArrowheads="1"/>
          </p:cNvSpPr>
          <p:nvPr/>
        </p:nvSpPr>
        <p:spPr bwMode="auto">
          <a:xfrm>
            <a:off x="1663700" y="4559300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电子发票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sp>
        <p:nvSpPr>
          <p:cNvPr id="30773" name="圆角矩形 24"/>
          <p:cNvSpPr>
            <a:spLocks noChangeArrowheads="1"/>
          </p:cNvSpPr>
          <p:nvPr/>
        </p:nvSpPr>
        <p:spPr bwMode="auto">
          <a:xfrm>
            <a:off x="3979863" y="5773738"/>
            <a:ext cx="2025650" cy="43815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</a:rPr>
              <a:t>信用贷</a:t>
            </a:r>
            <a:endParaRPr lang="zh-CN" altLang="en-US">
              <a:solidFill>
                <a:srgbClr val="FFFFFF"/>
              </a:solidFill>
              <a:latin typeface="微软雅黑" pitchFamily="2" charset="-122"/>
            </a:endParaRPr>
          </a:p>
        </p:txBody>
      </p:sp>
      <p:cxnSp>
        <p:nvCxnSpPr>
          <p:cNvPr id="30774" name="直接箭头连接符 34"/>
          <p:cNvCxnSpPr>
            <a:cxnSpLocks noChangeShapeType="1"/>
            <a:stCxn id="191" idx="3"/>
            <a:endCxn id="30740" idx="2"/>
          </p:cNvCxnSpPr>
          <p:nvPr/>
        </p:nvCxnSpPr>
        <p:spPr bwMode="auto">
          <a:xfrm flipV="1">
            <a:off x="6149975" y="5508625"/>
            <a:ext cx="2541588" cy="492125"/>
          </a:xfrm>
          <a:prstGeom prst="straightConnector1">
            <a:avLst/>
          </a:prstGeom>
          <a:noFill/>
          <a:ln w="9525">
            <a:solidFill>
              <a:srgbClr val="5B9BD5"/>
            </a:solidFill>
            <a:round/>
            <a:tailEnd type="arrow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平台组成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31746" name="Freeform 12"/>
          <p:cNvSpPr>
            <a:spLocks noChangeArrowheads="1"/>
          </p:cNvSpPr>
          <p:nvPr/>
        </p:nvSpPr>
        <p:spPr bwMode="auto">
          <a:xfrm>
            <a:off x="3963988" y="5429250"/>
            <a:ext cx="3595687" cy="693738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3A69DE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</a14:hiddenLine>
            </a:ext>
          </a:extLst>
        </p:spPr>
        <p:txBody>
          <a:bodyPr lIns="96413" tIns="48206" rIns="96413" bIns="48206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sz="2000">
              <a:solidFill>
                <a:srgbClr val="262626"/>
              </a:solidFill>
              <a:ea typeface="微软雅黑" pitchFamily="2" charset="-122"/>
            </a:endParaRPr>
          </a:p>
        </p:txBody>
      </p:sp>
      <p:grpSp>
        <p:nvGrpSpPr>
          <p:cNvPr id="31747" name="组合 90"/>
          <p:cNvGrpSpPr/>
          <p:nvPr/>
        </p:nvGrpSpPr>
        <p:grpSpPr bwMode="auto">
          <a:xfrm>
            <a:off x="581025" y="2063750"/>
            <a:ext cx="2606675" cy="3911600"/>
            <a:chOff x="713313" y="2061675"/>
            <a:chExt cx="2606114" cy="3911707"/>
          </a:xfrm>
        </p:grpSpPr>
        <p:sp>
          <p:nvSpPr>
            <p:cNvPr id="31748" name="Text Placeholder 7"/>
            <p:cNvSpPr txBox="1">
              <a:spLocks noChangeArrowheads="1"/>
            </p:cNvSpPr>
            <p:nvPr/>
          </p:nvSpPr>
          <p:spPr bwMode="auto">
            <a:xfrm>
              <a:off x="990181" y="2061675"/>
              <a:ext cx="2236533" cy="356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03861" rIns="0" bIns="103861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0" hangingPunct="0"/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  <a:sym typeface="宋体" panose="02010600030101010101" pitchFamily="2" charset="-122"/>
                </a:rPr>
                <a:t>业务管理系统</a:t>
              </a:r>
              <a:endParaRPr lang="zh-CN" altLang="en-US" sz="1600">
                <a:solidFill>
                  <a:srgbClr val="606B9A"/>
                </a:solidFill>
                <a:latin typeface="Lato Regular" pitchFamily="34" charset="0"/>
                <a:ea typeface="微软雅黑" pitchFamily="2" charset="-122"/>
              </a:endParaRPr>
            </a:p>
          </p:txBody>
        </p:sp>
        <p:sp>
          <p:nvSpPr>
            <p:cNvPr id="31749" name="Text Placeholder 7"/>
            <p:cNvSpPr txBox="1">
              <a:spLocks noChangeArrowheads="1"/>
            </p:cNvSpPr>
            <p:nvPr/>
          </p:nvSpPr>
          <p:spPr bwMode="auto">
            <a:xfrm>
              <a:off x="1481685" y="3828928"/>
              <a:ext cx="1718359" cy="356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03861" rIns="0" bIns="103861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0" hangingPunct="0"/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  <a:sym typeface="宋体" panose="02010600030101010101" pitchFamily="2" charset="-122"/>
                </a:rPr>
                <a:t>校园管理系统</a:t>
              </a:r>
              <a:endParaRPr lang="zh-CN" altLang="en-US" sz="1600">
                <a:solidFill>
                  <a:srgbClr val="606B9A"/>
                </a:solidFill>
                <a:latin typeface="Lato Regular" pitchFamily="34" charset="0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750" name="Text Placeholder 7"/>
            <p:cNvSpPr txBox="1">
              <a:spLocks noChangeArrowheads="1"/>
            </p:cNvSpPr>
            <p:nvPr/>
          </p:nvSpPr>
          <p:spPr bwMode="auto">
            <a:xfrm>
              <a:off x="1408658" y="5616502"/>
              <a:ext cx="1791386" cy="356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03861" rIns="0" bIns="103861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0" hangingPunct="0"/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  <a:sym typeface="宋体" panose="02010600030101010101" pitchFamily="2" charset="-122"/>
                </a:rPr>
                <a:t>智慧校园小程序</a:t>
              </a:r>
              <a:endParaRPr lang="en-US" altLang="zh-CN" sz="1600">
                <a:solidFill>
                  <a:srgbClr val="606B9A"/>
                </a:solidFill>
                <a:latin typeface="Lato Regular" pitchFamily="34" charset="0"/>
                <a:ea typeface="微软雅黑" pitchFamily="2" charset="-122"/>
              </a:endParaRPr>
            </a:p>
          </p:txBody>
        </p:sp>
        <p:sp>
          <p:nvSpPr>
            <p:cNvPr id="31751" name="文本框 94"/>
            <p:cNvSpPr txBox="1">
              <a:spLocks noChangeArrowheads="1"/>
            </p:cNvSpPr>
            <p:nvPr/>
          </p:nvSpPr>
          <p:spPr bwMode="auto">
            <a:xfrm>
              <a:off x="713313" y="2955144"/>
              <a:ext cx="2606114" cy="335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sz="1600">
                  <a:solidFill>
                    <a:srgbClr val="606B9A"/>
                  </a:solidFill>
                  <a:ea typeface="微软雅黑" pitchFamily="2" charset="-122"/>
                  <a:sym typeface="宋体" panose="02010600030101010101" pitchFamily="2" charset="-122"/>
                </a:rPr>
                <a:t>教育局</a:t>
              </a:r>
              <a:r>
                <a:rPr lang="en-US" altLang="zh-CN" sz="1600">
                  <a:solidFill>
                    <a:srgbClr val="606B9A"/>
                  </a:solidFill>
                  <a:ea typeface="微软雅黑" pitchFamily="2" charset="-122"/>
                  <a:sym typeface="宋体" panose="02010600030101010101" pitchFamily="2" charset="-122"/>
                </a:rPr>
                <a:t>/</a:t>
              </a:r>
              <a:r>
                <a:rPr lang="zh-CN" altLang="en-US" sz="1600">
                  <a:solidFill>
                    <a:srgbClr val="606B9A"/>
                  </a:solidFill>
                  <a:ea typeface="微软雅黑" pitchFamily="2" charset="-122"/>
                  <a:sym typeface="宋体" panose="02010600030101010101" pitchFamily="2" charset="-122"/>
                </a:rPr>
                <a:t>集团管理系统</a:t>
              </a:r>
              <a:endParaRPr lang="zh-CN" altLang="en-US" sz="1600">
                <a:solidFill>
                  <a:srgbClr val="606B9A"/>
                </a:solidFill>
                <a:latin typeface="Lato Regular" pitchFamily="34" charset="0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752" name="Text Placeholder 7"/>
            <p:cNvSpPr txBox="1">
              <a:spLocks noChangeArrowheads="1"/>
            </p:cNvSpPr>
            <p:nvPr/>
          </p:nvSpPr>
          <p:spPr bwMode="auto">
            <a:xfrm>
              <a:off x="1083529" y="4723033"/>
              <a:ext cx="2117150" cy="356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03861" rIns="0" bIns="103861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0" hangingPunct="0"/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  <a:sym typeface="宋体" panose="02010600030101010101" pitchFamily="2" charset="-122"/>
                </a:rPr>
                <a:t>智慧校园班主任小程序</a:t>
              </a:r>
              <a:endParaRPr lang="zh-CN" altLang="en-US" sz="1600">
                <a:solidFill>
                  <a:srgbClr val="606B9A"/>
                </a:solidFill>
                <a:latin typeface="Lato Regular" pitchFamily="34" charset="0"/>
                <a:ea typeface="微软雅黑" pitchFamily="2" charset="-122"/>
              </a:endParaRPr>
            </a:p>
          </p:txBody>
        </p:sp>
        <p:cxnSp>
          <p:nvCxnSpPr>
            <p:cNvPr id="97" name="直接连接符 96"/>
            <p:cNvCxnSpPr/>
            <p:nvPr/>
          </p:nvCxnSpPr>
          <p:spPr>
            <a:xfrm>
              <a:off x="1302149" y="2680817"/>
              <a:ext cx="19252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1302149" y="3568254"/>
              <a:ext cx="19252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1302149" y="4454103"/>
              <a:ext cx="19252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1302149" y="5341540"/>
              <a:ext cx="19252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57" name="组合 100"/>
          <p:cNvGrpSpPr/>
          <p:nvPr/>
        </p:nvGrpSpPr>
        <p:grpSpPr bwMode="auto">
          <a:xfrm>
            <a:off x="8893175" y="2063750"/>
            <a:ext cx="2098675" cy="3911600"/>
            <a:chOff x="8839744" y="2061675"/>
            <a:chExt cx="2100003" cy="3911625"/>
          </a:xfrm>
        </p:grpSpPr>
        <p:sp>
          <p:nvSpPr>
            <p:cNvPr id="31758" name="Text Placeholder 7"/>
            <p:cNvSpPr txBox="1">
              <a:spLocks noChangeArrowheads="1"/>
            </p:cNvSpPr>
            <p:nvPr/>
          </p:nvSpPr>
          <p:spPr bwMode="auto">
            <a:xfrm>
              <a:off x="8925166" y="2061675"/>
              <a:ext cx="434584" cy="356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03861" rIns="0" bIns="103861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0" hangingPunct="0"/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</a:rPr>
                <a:t>银行</a:t>
              </a:r>
              <a:endParaRPr lang="zh-CN" altLang="en-US" sz="1600">
                <a:solidFill>
                  <a:srgbClr val="606B9A"/>
                </a:solidFill>
                <a:latin typeface="Lato Regular" pitchFamily="34" charset="0"/>
                <a:ea typeface="微软雅黑" pitchFamily="2" charset="-122"/>
              </a:endParaRPr>
            </a:p>
          </p:txBody>
        </p:sp>
        <p:sp>
          <p:nvSpPr>
            <p:cNvPr id="31759" name="Text Placeholder 7"/>
            <p:cNvSpPr txBox="1">
              <a:spLocks noChangeArrowheads="1"/>
            </p:cNvSpPr>
            <p:nvPr/>
          </p:nvSpPr>
          <p:spPr bwMode="auto">
            <a:xfrm>
              <a:off x="8925471" y="3472049"/>
              <a:ext cx="2014276" cy="356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03861" rIns="0" bIns="103861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</a:rPr>
                <a:t>学校教务处</a:t>
              </a:r>
              <a:r>
                <a:rPr lang="en-US" altLang="zh-CN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</a:rPr>
                <a:t>/</a:t>
              </a:r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</a:rPr>
                <a:t>信息员</a:t>
              </a:r>
              <a:endParaRPr lang="zh-CN" altLang="en-US" sz="1600">
                <a:solidFill>
                  <a:srgbClr val="606B9A"/>
                </a:solidFill>
                <a:latin typeface="Lato Regular" pitchFamily="34" charset="0"/>
                <a:ea typeface="微软雅黑" pitchFamily="2" charset="-122"/>
              </a:endParaRPr>
            </a:p>
          </p:txBody>
        </p:sp>
        <p:sp>
          <p:nvSpPr>
            <p:cNvPr id="31760" name="Text Placeholder 7"/>
            <p:cNvSpPr txBox="1">
              <a:spLocks noChangeArrowheads="1"/>
            </p:cNvSpPr>
            <p:nvPr/>
          </p:nvSpPr>
          <p:spPr bwMode="auto">
            <a:xfrm>
              <a:off x="8925166" y="4901541"/>
              <a:ext cx="1057275" cy="356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03861" rIns="0" bIns="103861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0" hangingPunct="0"/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</a:rPr>
                <a:t>学校班主任</a:t>
              </a:r>
              <a:endParaRPr lang="zh-CN" altLang="en-US" sz="1600">
                <a:solidFill>
                  <a:srgbClr val="606B9A"/>
                </a:solidFill>
                <a:latin typeface="Lato Regular" pitchFamily="34" charset="0"/>
                <a:ea typeface="微软雅黑" pitchFamily="2" charset="-122"/>
              </a:endParaRPr>
            </a:p>
          </p:txBody>
        </p:sp>
        <p:sp>
          <p:nvSpPr>
            <p:cNvPr id="31761" name="文本框 104"/>
            <p:cNvSpPr txBox="1">
              <a:spLocks noChangeArrowheads="1"/>
            </p:cNvSpPr>
            <p:nvPr/>
          </p:nvSpPr>
          <p:spPr bwMode="auto">
            <a:xfrm>
              <a:off x="8839744" y="2776563"/>
              <a:ext cx="1699541" cy="338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  <a:sym typeface="宋体" panose="02010600030101010101" pitchFamily="2" charset="-122"/>
                </a:rPr>
                <a:t>教育局</a:t>
              </a:r>
              <a:r>
                <a:rPr lang="en-US" altLang="zh-CN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  <a:sym typeface="宋体" panose="02010600030101010101" pitchFamily="2" charset="-122"/>
                </a:rPr>
                <a:t>/</a:t>
              </a:r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  <a:sym typeface="宋体" panose="02010600030101010101" pitchFamily="2" charset="-122"/>
                </a:rPr>
                <a:t>教育集团</a:t>
              </a:r>
              <a:endParaRPr lang="zh-CN" altLang="en-US" sz="1600">
                <a:solidFill>
                  <a:srgbClr val="606B9A"/>
                </a:solidFill>
                <a:latin typeface="Lato Regular" pitchFamily="34" charset="0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762" name="Text Placeholder 7"/>
            <p:cNvSpPr txBox="1">
              <a:spLocks noChangeArrowheads="1"/>
            </p:cNvSpPr>
            <p:nvPr/>
          </p:nvSpPr>
          <p:spPr bwMode="auto">
            <a:xfrm>
              <a:off x="8925166" y="4186653"/>
              <a:ext cx="819785" cy="356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03861" rIns="0" bIns="103861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0" hangingPunct="0"/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</a:rPr>
                <a:t>学校财务</a:t>
              </a:r>
              <a:endParaRPr lang="zh-CN" altLang="en-US" sz="1600">
                <a:solidFill>
                  <a:srgbClr val="606B9A"/>
                </a:solidFill>
                <a:latin typeface="Lato Regular" pitchFamily="34" charset="0"/>
                <a:ea typeface="微软雅黑" pitchFamily="2" charset="-122"/>
              </a:endParaRPr>
            </a:p>
          </p:txBody>
        </p:sp>
        <p:sp>
          <p:nvSpPr>
            <p:cNvPr id="31763" name="Text Placeholder 7"/>
            <p:cNvSpPr txBox="1">
              <a:spLocks noChangeArrowheads="1"/>
            </p:cNvSpPr>
            <p:nvPr/>
          </p:nvSpPr>
          <p:spPr bwMode="auto">
            <a:xfrm>
              <a:off x="8925166" y="5616429"/>
              <a:ext cx="892986" cy="356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03861" rIns="0" bIns="103861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0" hangingPunct="0"/>
              <a:r>
                <a:rPr lang="zh-CN" altLang="en-US" sz="1600">
                  <a:solidFill>
                    <a:srgbClr val="606B9A"/>
                  </a:solidFill>
                  <a:latin typeface="Lato Regular" pitchFamily="34" charset="0"/>
                  <a:ea typeface="微软雅黑" pitchFamily="2" charset="-122"/>
                </a:rPr>
                <a:t>学生家长</a:t>
              </a:r>
              <a:endParaRPr lang="zh-CN" altLang="en-US" sz="1600">
                <a:solidFill>
                  <a:srgbClr val="606B9A"/>
                </a:solidFill>
                <a:latin typeface="Lato Regular" pitchFamily="34" charset="0"/>
                <a:ea typeface="微软雅黑" pitchFamily="2" charset="-122"/>
              </a:endParaRPr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8925523" y="2576028"/>
              <a:ext cx="192367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8925523" y="3287233"/>
              <a:ext cx="192367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8925523" y="4000025"/>
              <a:ext cx="192367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8925523" y="4711230"/>
              <a:ext cx="192367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8925523" y="5424021"/>
              <a:ext cx="192367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769" name="文本框 115"/>
          <p:cNvSpPr txBox="1">
            <a:spLocks noChangeArrowheads="1"/>
          </p:cNvSpPr>
          <p:nvPr/>
        </p:nvSpPr>
        <p:spPr bwMode="auto">
          <a:xfrm>
            <a:off x="1803400" y="127476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606B9A"/>
                </a:solidFill>
                <a:latin typeface="宋体" panose="02010600030101010101" pitchFamily="2" charset="-122"/>
              </a:rPr>
              <a:t>五大系统</a:t>
            </a:r>
            <a:endParaRPr lang="zh-CN" altLang="en-US" sz="2400" b="1">
              <a:solidFill>
                <a:srgbClr val="606B9A"/>
              </a:solidFill>
              <a:latin typeface="宋体" panose="02010600030101010101" pitchFamily="2" charset="-122"/>
            </a:endParaRPr>
          </a:p>
        </p:txBody>
      </p:sp>
      <p:sp>
        <p:nvSpPr>
          <p:cNvPr id="31770" name="文本框 116"/>
          <p:cNvSpPr txBox="1">
            <a:spLocks noChangeArrowheads="1"/>
          </p:cNvSpPr>
          <p:nvPr/>
        </p:nvSpPr>
        <p:spPr bwMode="auto">
          <a:xfrm>
            <a:off x="8924925" y="1231900"/>
            <a:ext cx="1416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606B9A"/>
                </a:solidFill>
                <a:latin typeface="宋体" panose="02010600030101010101" pitchFamily="2" charset="-122"/>
              </a:rPr>
              <a:t>六大角色</a:t>
            </a:r>
            <a:endParaRPr lang="zh-CN" altLang="en-US" sz="2400" b="1">
              <a:solidFill>
                <a:srgbClr val="606B9A"/>
              </a:solidFill>
              <a:latin typeface="宋体" panose="02010600030101010101" pitchFamily="2" charset="-122"/>
            </a:endParaRPr>
          </a:p>
        </p:txBody>
      </p:sp>
      <p:sp>
        <p:nvSpPr>
          <p:cNvPr id="31771" name="文本框 117"/>
          <p:cNvSpPr txBox="1">
            <a:spLocks noChangeArrowheads="1"/>
          </p:cNvSpPr>
          <p:nvPr/>
        </p:nvSpPr>
        <p:spPr bwMode="auto">
          <a:xfrm>
            <a:off x="5387975" y="127476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3A69D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一个平台</a:t>
            </a:r>
            <a:endParaRPr lang="zh-CN" altLang="en-US" sz="2400" b="1">
              <a:solidFill>
                <a:srgbClr val="3A69DE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19" name="直接箭头连接符 118"/>
          <p:cNvCxnSpPr/>
          <p:nvPr/>
        </p:nvCxnSpPr>
        <p:spPr>
          <a:xfrm flipH="1">
            <a:off x="3489325" y="1460500"/>
            <a:ext cx="1752600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>
            <a:off x="6924675" y="1463675"/>
            <a:ext cx="1752600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74" name="组合 120"/>
          <p:cNvGrpSpPr/>
          <p:nvPr/>
        </p:nvGrpSpPr>
        <p:grpSpPr bwMode="auto">
          <a:xfrm>
            <a:off x="4352925" y="2001838"/>
            <a:ext cx="3486150" cy="3908425"/>
            <a:chOff x="3963195" y="1792650"/>
            <a:chExt cx="4001475" cy="4485149"/>
          </a:xfrm>
        </p:grpSpPr>
        <p:sp>
          <p:nvSpPr>
            <p:cNvPr id="122" name="Rectangle 6"/>
            <p:cNvSpPr>
              <a:spLocks noChangeArrowheads="1"/>
            </p:cNvSpPr>
            <p:nvPr/>
          </p:nvSpPr>
          <p:spPr bwMode="auto">
            <a:xfrm>
              <a:off x="7261314" y="4392287"/>
              <a:ext cx="701534" cy="264154"/>
            </a:xfrm>
            <a:prstGeom prst="rect">
              <a:avLst/>
            </a:prstGeom>
            <a:solidFill>
              <a:srgbClr val="7E87AE">
                <a:alpha val="40000"/>
              </a:srgbClr>
            </a:solidFill>
            <a:ln w="0">
              <a:noFill/>
              <a:prstDash val="solid"/>
              <a:miter lim="800000"/>
            </a:ln>
          </p:spPr>
          <p:txBody>
            <a:bodyPr lIns="91435" tIns="45718" rIns="91435" bIns="45718"/>
            <a:lstStyle/>
            <a:p>
              <a:endParaRPr lang="zh-CN" altLang="en-US" sz="3145" noProof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3" name="Rectangle 7"/>
            <p:cNvSpPr>
              <a:spLocks noChangeArrowheads="1"/>
            </p:cNvSpPr>
            <p:nvPr/>
          </p:nvSpPr>
          <p:spPr bwMode="auto">
            <a:xfrm>
              <a:off x="7261314" y="2495846"/>
              <a:ext cx="701534" cy="260510"/>
            </a:xfrm>
            <a:prstGeom prst="rect">
              <a:avLst/>
            </a:prstGeom>
            <a:solidFill>
              <a:srgbClr val="7E87AE">
                <a:alpha val="40000"/>
              </a:srgbClr>
            </a:solidFill>
            <a:ln w="0">
              <a:noFill/>
              <a:prstDash val="solid"/>
              <a:miter lim="800000"/>
            </a:ln>
          </p:spPr>
          <p:txBody>
            <a:bodyPr lIns="91435" tIns="45718" rIns="91435" bIns="45718"/>
            <a:lstStyle/>
            <a:p>
              <a:endParaRPr lang="zh-CN" altLang="en-US" sz="3145" noProof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777" name="Freeform 8"/>
            <p:cNvSpPr>
              <a:spLocks noChangeArrowheads="1"/>
            </p:cNvSpPr>
            <p:nvPr/>
          </p:nvSpPr>
          <p:spPr bwMode="auto">
            <a:xfrm>
              <a:off x="3963195" y="1792650"/>
              <a:ext cx="3998912" cy="702823"/>
            </a:xfrm>
            <a:custGeom>
              <a:avLst/>
              <a:gdLst>
                <a:gd name="T0" fmla="*/ 0 w 1394"/>
                <a:gd name="T1" fmla="*/ 0 h 245"/>
                <a:gd name="T2" fmla="*/ 1150 w 1394"/>
                <a:gd name="T3" fmla="*/ 0 h 245"/>
                <a:gd name="T4" fmla="*/ 1394 w 1394"/>
                <a:gd name="T5" fmla="*/ 245 h 245"/>
                <a:gd name="T6" fmla="*/ 241 w 1394"/>
                <a:gd name="T7" fmla="*/ 245 h 245"/>
                <a:gd name="T8" fmla="*/ 0 w 1394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4" h="245">
                  <a:moveTo>
                    <a:pt x="0" y="0"/>
                  </a:moveTo>
                  <a:lnTo>
                    <a:pt x="1150" y="0"/>
                  </a:lnTo>
                  <a:lnTo>
                    <a:pt x="1394" y="245"/>
                  </a:lnTo>
                  <a:lnTo>
                    <a:pt x="241" y="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6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13" tIns="48206" rIns="96413" bIns="48206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en-US" sz="2000">
                <a:solidFill>
                  <a:srgbClr val="262626"/>
                </a:solidFill>
                <a:ea typeface="微软雅黑" pitchFamily="2" charset="-122"/>
              </a:endParaRPr>
            </a:p>
          </p:txBody>
        </p:sp>
        <p:sp>
          <p:nvSpPr>
            <p:cNvPr id="125" name="Rectangle 9"/>
            <p:cNvSpPr>
              <a:spLocks noChangeArrowheads="1"/>
            </p:cNvSpPr>
            <p:nvPr/>
          </p:nvSpPr>
          <p:spPr bwMode="auto">
            <a:xfrm>
              <a:off x="3963195" y="3457730"/>
              <a:ext cx="690601" cy="238649"/>
            </a:xfrm>
            <a:prstGeom prst="rect">
              <a:avLst/>
            </a:prstGeom>
            <a:solidFill>
              <a:srgbClr val="7E87AE">
                <a:alpha val="40000"/>
              </a:srgbClr>
            </a:solidFill>
            <a:ln w="0">
              <a:noFill/>
              <a:prstDash val="solid"/>
              <a:miter lim="800000"/>
            </a:ln>
          </p:spPr>
          <p:txBody>
            <a:bodyPr lIns="91435" tIns="45718" rIns="91435" bIns="45718"/>
            <a:lstStyle/>
            <a:p>
              <a:endParaRPr lang="zh-CN" altLang="en-US" sz="3145" noProof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779" name="Freeform 10"/>
            <p:cNvSpPr>
              <a:spLocks noChangeArrowheads="1"/>
            </p:cNvSpPr>
            <p:nvPr/>
          </p:nvSpPr>
          <p:spPr bwMode="auto">
            <a:xfrm>
              <a:off x="3963195" y="3689752"/>
              <a:ext cx="3998912" cy="702823"/>
            </a:xfrm>
            <a:custGeom>
              <a:avLst/>
              <a:gdLst>
                <a:gd name="T0" fmla="*/ 0 w 1394"/>
                <a:gd name="T1" fmla="*/ 0 h 245"/>
                <a:gd name="T2" fmla="*/ 1150 w 1394"/>
                <a:gd name="T3" fmla="*/ 0 h 245"/>
                <a:gd name="T4" fmla="*/ 1394 w 1394"/>
                <a:gd name="T5" fmla="*/ 245 h 245"/>
                <a:gd name="T6" fmla="*/ 241 w 1394"/>
                <a:gd name="T7" fmla="*/ 245 h 245"/>
                <a:gd name="T8" fmla="*/ 0 w 1394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4" h="245">
                  <a:moveTo>
                    <a:pt x="0" y="0"/>
                  </a:moveTo>
                  <a:lnTo>
                    <a:pt x="1150" y="0"/>
                  </a:lnTo>
                  <a:lnTo>
                    <a:pt x="1394" y="245"/>
                  </a:lnTo>
                  <a:lnTo>
                    <a:pt x="241" y="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6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13" tIns="48206" rIns="96413" bIns="48206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en-US" sz="2000">
                <a:solidFill>
                  <a:srgbClr val="262626"/>
                </a:solidFill>
                <a:ea typeface="微软雅黑" pitchFamily="2" charset="-122"/>
              </a:endParaRPr>
            </a:p>
          </p:txBody>
        </p:sp>
        <p:sp>
          <p:nvSpPr>
            <p:cNvPr id="127" name="Rectangle 11"/>
            <p:cNvSpPr>
              <a:spLocks noChangeArrowheads="1"/>
            </p:cNvSpPr>
            <p:nvPr/>
          </p:nvSpPr>
          <p:spPr bwMode="auto">
            <a:xfrm>
              <a:off x="3963195" y="5335954"/>
              <a:ext cx="690601" cy="245937"/>
            </a:xfrm>
            <a:prstGeom prst="rect">
              <a:avLst/>
            </a:prstGeom>
            <a:solidFill>
              <a:srgbClr val="7E87AE">
                <a:alpha val="40000"/>
              </a:srgbClr>
            </a:solidFill>
            <a:ln w="0">
              <a:noFill/>
              <a:prstDash val="solid"/>
              <a:miter lim="800000"/>
            </a:ln>
          </p:spPr>
          <p:txBody>
            <a:bodyPr lIns="91435" tIns="45718" rIns="91435" bIns="45718"/>
            <a:lstStyle/>
            <a:p>
              <a:endParaRPr lang="zh-CN" altLang="en-US" sz="3145" noProof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781" name="Freeform 13"/>
            <p:cNvSpPr>
              <a:spLocks noChangeArrowheads="1"/>
            </p:cNvSpPr>
            <p:nvPr/>
          </p:nvSpPr>
          <p:spPr bwMode="auto">
            <a:xfrm>
              <a:off x="3963195" y="2753934"/>
              <a:ext cx="3998912" cy="702823"/>
            </a:xfrm>
            <a:custGeom>
              <a:avLst/>
              <a:gdLst>
                <a:gd name="T0" fmla="*/ 241 w 1394"/>
                <a:gd name="T1" fmla="*/ 0 h 245"/>
                <a:gd name="T2" fmla="*/ 1394 w 1394"/>
                <a:gd name="T3" fmla="*/ 0 h 245"/>
                <a:gd name="T4" fmla="*/ 1150 w 1394"/>
                <a:gd name="T5" fmla="*/ 245 h 245"/>
                <a:gd name="T6" fmla="*/ 0 w 1394"/>
                <a:gd name="T7" fmla="*/ 245 h 245"/>
                <a:gd name="T8" fmla="*/ 241 w 1394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4" h="245">
                  <a:moveTo>
                    <a:pt x="241" y="0"/>
                  </a:moveTo>
                  <a:lnTo>
                    <a:pt x="1394" y="0"/>
                  </a:lnTo>
                  <a:lnTo>
                    <a:pt x="1150" y="245"/>
                  </a:lnTo>
                  <a:lnTo>
                    <a:pt x="0" y="245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606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13" tIns="48206" rIns="96413" bIns="48206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en-US" sz="2000">
                <a:solidFill>
                  <a:srgbClr val="262626"/>
                </a:solidFill>
                <a:ea typeface="微软雅黑" pitchFamily="2" charset="-122"/>
              </a:endParaRPr>
            </a:p>
          </p:txBody>
        </p:sp>
        <p:sp>
          <p:nvSpPr>
            <p:cNvPr id="31782" name="Freeform 14"/>
            <p:cNvSpPr>
              <a:spLocks noChangeArrowheads="1"/>
            </p:cNvSpPr>
            <p:nvPr/>
          </p:nvSpPr>
          <p:spPr bwMode="auto">
            <a:xfrm>
              <a:off x="3963195" y="4645016"/>
              <a:ext cx="3998912" cy="699953"/>
            </a:xfrm>
            <a:custGeom>
              <a:avLst/>
              <a:gdLst>
                <a:gd name="T0" fmla="*/ 241 w 1394"/>
                <a:gd name="T1" fmla="*/ 0 h 244"/>
                <a:gd name="T2" fmla="*/ 1394 w 1394"/>
                <a:gd name="T3" fmla="*/ 0 h 244"/>
                <a:gd name="T4" fmla="*/ 1150 w 1394"/>
                <a:gd name="T5" fmla="*/ 244 h 244"/>
                <a:gd name="T6" fmla="*/ 0 w 1394"/>
                <a:gd name="T7" fmla="*/ 244 h 244"/>
                <a:gd name="T8" fmla="*/ 241 w 139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4" h="244">
                  <a:moveTo>
                    <a:pt x="241" y="0"/>
                  </a:moveTo>
                  <a:lnTo>
                    <a:pt x="1394" y="0"/>
                  </a:lnTo>
                  <a:lnTo>
                    <a:pt x="1150" y="244"/>
                  </a:lnTo>
                  <a:lnTo>
                    <a:pt x="0" y="244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606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13" tIns="48206" rIns="96413" bIns="48206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en-US" sz="2000">
                <a:solidFill>
                  <a:srgbClr val="262626"/>
                </a:solidFill>
                <a:ea typeface="微软雅黑" pitchFamily="2" charset="-122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4721216" y="2872947"/>
              <a:ext cx="2372459" cy="23719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anchor="ctr"/>
            <a:lstStyle/>
            <a:p>
              <a:pPr algn="ctr"/>
              <a:endParaRPr lang="zh-CN" altLang="en-US" sz="3145" noProof="1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4899788" y="3051479"/>
              <a:ext cx="2015315" cy="2016678"/>
            </a:xfrm>
            <a:prstGeom prst="ellipse">
              <a:avLst/>
            </a:prstGeom>
            <a:solidFill>
              <a:srgbClr val="3A6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anchor="ctr"/>
            <a:lstStyle/>
            <a:p>
              <a:pPr algn="ctr">
                <a:defRPr/>
              </a:pPr>
              <a:endParaRPr lang="zh-CN" altLang="en-US" sz="2800" noProof="1"/>
            </a:p>
          </p:txBody>
        </p:sp>
        <p:sp>
          <p:nvSpPr>
            <p:cNvPr id="31785" name="文本框 131"/>
            <p:cNvSpPr txBox="1">
              <a:spLocks noChangeArrowheads="1"/>
            </p:cNvSpPr>
            <p:nvPr/>
          </p:nvSpPr>
          <p:spPr bwMode="auto">
            <a:xfrm>
              <a:off x="4899026" y="3879733"/>
              <a:ext cx="2079625" cy="80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智慧教育</a:t>
              </a:r>
              <a:endParaRPr lang="en-US" altLang="zh-CN" sz="2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云服务平台</a:t>
              </a:r>
              <a:endParaRPr lang="zh-CN" altLang="en-US" sz="20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31786" name="组合 132"/>
            <p:cNvGrpSpPr/>
            <p:nvPr/>
          </p:nvGrpSpPr>
          <p:grpSpPr bwMode="auto">
            <a:xfrm>
              <a:off x="5690237" y="3385821"/>
              <a:ext cx="433705" cy="377191"/>
              <a:chOff x="5472" y="3559"/>
              <a:chExt cx="770" cy="669"/>
            </a:xfrm>
          </p:grpSpPr>
          <p:sp>
            <p:nvSpPr>
              <p:cNvPr id="134" name="AutoShape 43"/>
              <p:cNvSpPr/>
              <p:nvPr/>
            </p:nvSpPr>
            <p:spPr bwMode="auto">
              <a:xfrm>
                <a:off x="5473" y="3561"/>
                <a:ext cx="770" cy="54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50799" tIns="50799" rIns="50799" bIns="50799" anchor="ctr"/>
              <a:lstStyle/>
              <a:p>
                <a:pPr defTabSz="608330">
                  <a:defRPr/>
                </a:pPr>
                <a:endParaRPr lang="en-US" sz="4000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35" name="AutoShape 44"/>
              <p:cNvSpPr/>
              <p:nvPr/>
            </p:nvSpPr>
            <p:spPr bwMode="auto">
              <a:xfrm>
                <a:off x="6171" y="3800"/>
                <a:ext cx="45" cy="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50799" tIns="50799" rIns="50799" bIns="50799" anchor="ctr"/>
              <a:lstStyle/>
              <a:p>
                <a:pPr defTabSz="608330">
                  <a:defRPr/>
                </a:pPr>
                <a:endParaRPr lang="en-US" sz="4000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36" name="AutoShape 45"/>
              <p:cNvSpPr/>
              <p:nvPr/>
            </p:nvSpPr>
            <p:spPr bwMode="auto">
              <a:xfrm>
                <a:off x="6146" y="4084"/>
                <a:ext cx="97" cy="14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50799" tIns="50799" rIns="50799" bIns="50799" anchor="ctr"/>
              <a:lstStyle/>
              <a:p>
                <a:pPr defTabSz="608330">
                  <a:defRPr/>
                </a:pPr>
                <a:endParaRPr lang="en-US" sz="4000" noProof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31790" name="Freeform 8"/>
            <p:cNvSpPr>
              <a:spLocks noChangeArrowheads="1"/>
            </p:cNvSpPr>
            <p:nvPr/>
          </p:nvSpPr>
          <p:spPr bwMode="auto">
            <a:xfrm>
              <a:off x="3965758" y="5574976"/>
              <a:ext cx="3998912" cy="702823"/>
            </a:xfrm>
            <a:custGeom>
              <a:avLst/>
              <a:gdLst>
                <a:gd name="T0" fmla="*/ 0 w 1394"/>
                <a:gd name="T1" fmla="*/ 0 h 245"/>
                <a:gd name="T2" fmla="*/ 1150 w 1394"/>
                <a:gd name="T3" fmla="*/ 0 h 245"/>
                <a:gd name="T4" fmla="*/ 1394 w 1394"/>
                <a:gd name="T5" fmla="*/ 245 h 245"/>
                <a:gd name="T6" fmla="*/ 241 w 1394"/>
                <a:gd name="T7" fmla="*/ 245 h 245"/>
                <a:gd name="T8" fmla="*/ 0 w 1394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4" h="245">
                  <a:moveTo>
                    <a:pt x="0" y="0"/>
                  </a:moveTo>
                  <a:lnTo>
                    <a:pt x="1150" y="0"/>
                  </a:lnTo>
                  <a:lnTo>
                    <a:pt x="1394" y="245"/>
                  </a:lnTo>
                  <a:lnTo>
                    <a:pt x="241" y="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6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13" tIns="48206" rIns="96413" bIns="48206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en-US" sz="2000">
                <a:solidFill>
                  <a:srgbClr val="262626"/>
                </a:solidFill>
                <a:ea typeface="微软雅黑" pitchFamily="2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3.产品方案-信息化场景·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校园门禁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27738" y="1214438"/>
            <a:ext cx="5848350" cy="4965700"/>
          </a:xfrm>
          <a:prstGeom prst="rect">
            <a:avLst/>
          </a:prstGeom>
          <a:solidFill>
            <a:srgbClr val="1457A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 eaLnBrk="0" hangingPunct="0">
              <a:lnSpc>
                <a:spcPct val="150000"/>
              </a:lnSpc>
              <a:buFontTx/>
              <a:buNone/>
              <a:defRPr/>
            </a:pPr>
            <a:endParaRPr lang="zh-CN" altLang="en-US" sz="1865">
              <a:solidFill>
                <a:prstClr val="white"/>
              </a:solidFill>
            </a:endParaRPr>
          </a:p>
        </p:txBody>
      </p:sp>
      <p:sp>
        <p:nvSpPr>
          <p:cNvPr id="32771" name="矩形 4"/>
          <p:cNvSpPr>
            <a:spLocks noChangeArrowheads="1"/>
          </p:cNvSpPr>
          <p:nvPr/>
        </p:nvSpPr>
        <p:spPr bwMode="auto">
          <a:xfrm>
            <a:off x="6305550" y="1874838"/>
            <a:ext cx="52705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5930" indent="-455930" defTabSz="912495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defTabSz="912495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defTabSz="912495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defTabSz="912495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defTabSz="912495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defTabSz="912495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defTabSz="912495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defTabSz="912495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defTabSz="912495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lnSpc>
                <a:spcPct val="150000"/>
              </a:lnSpc>
              <a:buFont typeface="Calibri Light" pitchFamily="34" charset="0"/>
              <a:buAutoNum type="arabicPeriod"/>
            </a:pPr>
            <a:r>
              <a:rPr lang="zh-CN" altLang="en-US" sz="17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人脸门禁做到全体人员出入可控，全体师生的日常校园出入记录可查，解决出入人员识别困难问题。</a:t>
            </a:r>
            <a:endParaRPr lang="en-US" altLang="zh-CN" sz="17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  <a:p>
            <a:pPr eaLnBrk="0" hangingPunct="0">
              <a:lnSpc>
                <a:spcPct val="150000"/>
              </a:lnSpc>
              <a:buFont typeface="Calibri Light" pitchFamily="34" charset="0"/>
              <a:buAutoNum type="arabicPeriod"/>
            </a:pPr>
            <a:r>
              <a:rPr lang="zh-CN" altLang="en-US" sz="17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全校师生出入校门记录安全考勤，并做考勤统计，解决出入信息统计困难问题</a:t>
            </a:r>
            <a:endParaRPr lang="en-US" altLang="zh-CN" sz="17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  <a:p>
            <a:pPr eaLnBrk="0" hangingPunct="0">
              <a:lnSpc>
                <a:spcPct val="150000"/>
              </a:lnSpc>
              <a:buFont typeface="Calibri Light" pitchFamily="34" charset="0"/>
              <a:buAutoNum type="arabicPeriod"/>
            </a:pPr>
            <a:r>
              <a:rPr lang="zh-CN" altLang="en-US" sz="17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学生出入校园，能及时发送提醒给学生家长，让家长在第一时间内了解孩子在校的出入情况。</a:t>
            </a:r>
            <a:endParaRPr lang="en-US" altLang="zh-CN" sz="17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  <a:p>
            <a:pPr eaLnBrk="0" hangingPunct="0">
              <a:lnSpc>
                <a:spcPct val="150000"/>
              </a:lnSpc>
              <a:buFont typeface="Calibri Light" pitchFamily="34" charset="0"/>
              <a:buAutoNum type="arabicPeriod"/>
            </a:pPr>
            <a:r>
              <a:rPr lang="zh-CN" altLang="en-US" sz="170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陌生人员出入校园视频记录，做到有迹可循，确保校园安全。</a:t>
            </a:r>
            <a:endParaRPr lang="en-US" altLang="zh-CN" sz="1700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32772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350963"/>
            <a:ext cx="2428875" cy="4319587"/>
          </a:xfrm>
          <a:prstGeom prst="rect">
            <a:avLst/>
          </a:prstGeom>
          <a:noFill/>
          <a:ln w="9525">
            <a:solidFill>
              <a:srgbClr val="2C9A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13" y="1333500"/>
            <a:ext cx="2428875" cy="4321175"/>
          </a:xfrm>
          <a:prstGeom prst="rect">
            <a:avLst/>
          </a:prstGeom>
          <a:noFill/>
          <a:ln w="9525">
            <a:solidFill>
              <a:srgbClr val="2C9A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3.产品方案-信息化场景·校园通知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33794" name="文本框 7"/>
          <p:cNvSpPr txBox="1">
            <a:spLocks noChangeArrowheads="1"/>
          </p:cNvSpPr>
          <p:nvPr/>
        </p:nvSpPr>
        <p:spPr bwMode="auto">
          <a:xfrm>
            <a:off x="985838" y="2566988"/>
            <a:ext cx="4392612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marL="227330" indent="-22733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zh-CN" altLang="en-US"/>
              <a:t>由上而下，整体覆盖，分片区覆盖</a:t>
            </a:r>
            <a:endParaRPr lang="en-US" altLang="zh-CN"/>
          </a:p>
          <a:p>
            <a:pPr eaLnBrk="0" hangingPunct="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zh-CN" altLang="en-US"/>
              <a:t>一键编辑发送，覆盖面广</a:t>
            </a:r>
            <a:endParaRPr lang="zh-CN" altLang="en-US"/>
          </a:p>
          <a:p>
            <a:pPr eaLnBrk="0" hangingPunct="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zh-CN" altLang="en-US"/>
              <a:t>信息秒送，微信消息直达家长</a:t>
            </a:r>
            <a:endParaRPr lang="en-US" altLang="zh-CN"/>
          </a:p>
          <a:p>
            <a:pPr eaLnBrk="0" hangingPunct="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zh-CN" altLang="en-US"/>
              <a:t>实时统计阅读量打开量</a:t>
            </a:r>
            <a:endParaRPr lang="zh-CN" altLang="en-US"/>
          </a:p>
        </p:txBody>
      </p:sp>
      <p:sp>
        <p:nvSpPr>
          <p:cNvPr id="33795" name="文本框 8"/>
          <p:cNvSpPr txBox="1">
            <a:spLocks noChangeArrowheads="1"/>
          </p:cNvSpPr>
          <p:nvPr/>
        </p:nvSpPr>
        <p:spPr bwMode="auto">
          <a:xfrm>
            <a:off x="985838" y="4967288"/>
            <a:ext cx="561181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>
                <a:latin typeface="微软雅黑" pitchFamily="2" charset="-122"/>
                <a:ea typeface="微软雅黑" pitchFamily="2" charset="-122"/>
              </a:rPr>
              <a:t>例：停课通知、寒暑假安全信息等</a:t>
            </a:r>
            <a:endParaRPr lang="en-US" altLang="zh-CN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33796" name="任意多边形 5120"/>
          <p:cNvSpPr>
            <a:spLocks noChangeArrowheads="1"/>
          </p:cNvSpPr>
          <p:nvPr/>
        </p:nvSpPr>
        <p:spPr bwMode="auto">
          <a:xfrm>
            <a:off x="985838" y="1503363"/>
            <a:ext cx="5114925" cy="68738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000" b="1">
                <a:latin typeface="微软雅黑" pitchFamily="2" charset="-122"/>
                <a:sym typeface="Helvetica" pitchFamily="2" charset="0"/>
              </a:rPr>
              <a:t>向学校、教师、家长发消息</a:t>
            </a:r>
            <a:endParaRPr lang="zh-CN" altLang="en-US" sz="2000" b="1">
              <a:latin typeface="微软雅黑" pitchFamily="2" charset="-122"/>
              <a:sym typeface="微软雅黑" pitchFamily="2" charset="-122"/>
            </a:endParaRPr>
          </a:p>
        </p:txBody>
      </p:sp>
      <p:pic>
        <p:nvPicPr>
          <p:cNvPr id="33797" name="图片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79463"/>
            <a:ext cx="2493963" cy="5399087"/>
          </a:xfrm>
          <a:prstGeom prst="rect">
            <a:avLst/>
          </a:prstGeom>
          <a:noFill/>
          <a:ln w="9525">
            <a:solidFill>
              <a:srgbClr val="2C9A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75" y="765175"/>
            <a:ext cx="2493963" cy="5399088"/>
          </a:xfrm>
          <a:prstGeom prst="rect">
            <a:avLst/>
          </a:prstGeom>
          <a:noFill/>
          <a:ln w="9525">
            <a:solidFill>
              <a:srgbClr val="2C9A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3.产品方案-信息化场景·班级圈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34818" name="任意多边形 6144"/>
          <p:cNvSpPr>
            <a:spLocks noChangeArrowheads="1"/>
          </p:cNvSpPr>
          <p:nvPr/>
        </p:nvSpPr>
        <p:spPr bwMode="auto">
          <a:xfrm>
            <a:off x="1397000" y="3146425"/>
            <a:ext cx="3570288" cy="2878138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5400"/>
              </a:lnSpc>
            </a:pPr>
            <a:r>
              <a:rPr lang="zh-CN" altLang="en-US" sz="1500">
                <a:solidFill>
                  <a:schemeClr val="bg1"/>
                </a:solidFill>
                <a:latin typeface="微软雅黑" pitchFamily="2" charset="-122"/>
                <a:sym typeface="微软雅黑" pitchFamily="2" charset="-122"/>
              </a:rPr>
              <a:t>记录和分享学生的点滴瞬间</a:t>
            </a:r>
            <a:endParaRPr lang="zh-CN" altLang="en-US" sz="1500">
              <a:solidFill>
                <a:schemeClr val="bg1"/>
              </a:solidFill>
              <a:latin typeface="微软雅黑" pitchFamily="2" charset="-122"/>
              <a:sym typeface="微软雅黑" pitchFamily="2" charset="-122"/>
            </a:endParaRPr>
          </a:p>
          <a:p>
            <a:pPr>
              <a:lnSpc>
                <a:spcPts val="5400"/>
              </a:lnSpc>
            </a:pPr>
            <a:r>
              <a:rPr lang="zh-CN" altLang="en-US" sz="1500">
                <a:solidFill>
                  <a:schemeClr val="bg1"/>
                </a:solidFill>
                <a:latin typeface="微软雅黑" pitchFamily="2" charset="-122"/>
                <a:sym typeface="微软雅黑" pitchFamily="2" charset="-122"/>
              </a:rPr>
              <a:t>分享班级成长故事</a:t>
            </a:r>
            <a:endParaRPr lang="zh-CN" altLang="en-US" sz="1500">
              <a:solidFill>
                <a:schemeClr val="bg1"/>
              </a:solidFill>
              <a:latin typeface="微软雅黑" pitchFamily="2" charset="-122"/>
              <a:sym typeface="微软雅黑" pitchFamily="2" charset="-122"/>
            </a:endParaRPr>
          </a:p>
          <a:p>
            <a:pPr>
              <a:lnSpc>
                <a:spcPts val="5400"/>
              </a:lnSpc>
            </a:pPr>
            <a:r>
              <a:rPr lang="zh-CN" altLang="en-US" sz="1500">
                <a:solidFill>
                  <a:schemeClr val="bg1"/>
                </a:solidFill>
                <a:latin typeface="微软雅黑" pitchFamily="2" charset="-122"/>
                <a:sym typeface="微软雅黑" pitchFamily="2" charset="-122"/>
              </a:rPr>
              <a:t>轻松评论及收藏</a:t>
            </a:r>
            <a:endParaRPr lang="zh-CN" altLang="en-US" sz="1500">
              <a:solidFill>
                <a:schemeClr val="bg1"/>
              </a:solidFill>
              <a:latin typeface="微软雅黑" pitchFamily="2" charset="-122"/>
              <a:sym typeface="微软雅黑" pitchFamily="2" charset="-122"/>
            </a:endParaRPr>
          </a:p>
          <a:p>
            <a:pPr>
              <a:lnSpc>
                <a:spcPts val="5400"/>
              </a:lnSpc>
            </a:pPr>
            <a:r>
              <a:rPr lang="zh-CN" altLang="en-US" sz="1500">
                <a:solidFill>
                  <a:schemeClr val="bg1"/>
                </a:solidFill>
                <a:latin typeface="微软雅黑" pitchFamily="2" charset="-122"/>
                <a:sym typeface="微软雅黑" pitchFamily="2" charset="-122"/>
              </a:rPr>
              <a:t>监管内容与评论</a:t>
            </a:r>
            <a:endParaRPr lang="zh-CN" altLang="en-US" sz="1500">
              <a:solidFill>
                <a:schemeClr val="bg1"/>
              </a:solidFill>
              <a:latin typeface="微软雅黑" pitchFamily="2" charset="-122"/>
              <a:sym typeface="Helvetica" pitchFamily="2" charset="0"/>
            </a:endParaRPr>
          </a:p>
        </p:txBody>
      </p:sp>
      <p:grpSp>
        <p:nvGrpSpPr>
          <p:cNvPr id="14" name="组合 27"/>
          <p:cNvGrpSpPr/>
          <p:nvPr/>
        </p:nvGrpSpPr>
        <p:grpSpPr>
          <a:xfrm>
            <a:off x="652338" y="3252204"/>
            <a:ext cx="3441022" cy="618446"/>
            <a:chOff x="1202" y="4385"/>
            <a:chExt cx="5826" cy="1047"/>
          </a:xfrm>
          <a:solidFill>
            <a:srgbClr val="1FB18A"/>
          </a:solidFill>
        </p:grpSpPr>
        <p:sp>
          <p:nvSpPr>
            <p:cNvPr id="15" name="Freeform 237"/>
            <p:cNvSpPr/>
            <p:nvPr/>
          </p:nvSpPr>
          <p:spPr>
            <a:xfrm>
              <a:off x="1202" y="4385"/>
              <a:ext cx="975" cy="1047"/>
            </a:xfrm>
            <a:custGeom>
              <a:avLst/>
              <a:gdLst/>
              <a:ahLst/>
              <a:cxnLst>
                <a:cxn ang="0">
                  <a:pos x="690923" y="212793"/>
                </a:cxn>
                <a:cxn ang="0">
                  <a:pos x="690923" y="212793"/>
                </a:cxn>
                <a:cxn ang="0">
                  <a:pos x="212627" y="100004"/>
                </a:cxn>
                <a:cxn ang="0">
                  <a:pos x="104256" y="577647"/>
                </a:cxn>
                <a:cxn ang="0">
                  <a:pos x="525852" y="711899"/>
                </a:cxn>
                <a:cxn ang="0">
                  <a:pos x="668975" y="833821"/>
                </a:cxn>
                <a:cxn ang="0">
                  <a:pos x="630107" y="651623"/>
                </a:cxn>
                <a:cxn ang="0">
                  <a:pos x="690923" y="212793"/>
                </a:cxn>
              </a:cxnLst>
              <a:rect l="0" t="0" r="0" b="0"/>
              <a:pathLst>
                <a:path w="1701" h="1827">
                  <a:moveTo>
                    <a:pt x="1511" y="466"/>
                  </a:moveTo>
                  <a:lnTo>
                    <a:pt x="1511" y="466"/>
                  </a:lnTo>
                  <a:cubicBezTo>
                    <a:pt x="1282" y="105"/>
                    <a:pt x="817" y="0"/>
                    <a:pt x="465" y="219"/>
                  </a:cubicBezTo>
                  <a:cubicBezTo>
                    <a:pt x="114" y="448"/>
                    <a:pt x="0" y="913"/>
                    <a:pt x="228" y="1265"/>
                  </a:cubicBezTo>
                  <a:cubicBezTo>
                    <a:pt x="417" y="1578"/>
                    <a:pt x="817" y="1701"/>
                    <a:pt x="1150" y="1559"/>
                  </a:cubicBezTo>
                  <a:cubicBezTo>
                    <a:pt x="1463" y="1826"/>
                    <a:pt x="1463" y="1826"/>
                    <a:pt x="1463" y="1826"/>
                  </a:cubicBezTo>
                  <a:cubicBezTo>
                    <a:pt x="1378" y="1427"/>
                    <a:pt x="1378" y="1427"/>
                    <a:pt x="1378" y="1427"/>
                  </a:cubicBezTo>
                  <a:cubicBezTo>
                    <a:pt x="1643" y="1178"/>
                    <a:pt x="1700" y="781"/>
                    <a:pt x="1511" y="466"/>
                  </a:cubicBezTo>
                </a:path>
              </a:pathLst>
            </a:custGeom>
            <a:solidFill>
              <a:srgbClr val="154EA2"/>
            </a:solidFill>
            <a:ln w="9525">
              <a:noFill/>
            </a:ln>
          </p:spPr>
          <p:txBody>
            <a:bodyPr/>
            <a:lstStyle/>
            <a:p>
              <a:pPr fontAlgn="auto">
                <a:buFontTx/>
                <a:buNone/>
                <a:defRPr/>
              </a:pPr>
              <a:endParaRPr lang="zh-CN" altLang="en-US" noProof="1">
                <a:latin typeface="Arial" panose="020B0604020202090204" pitchFamily="34" charset="0"/>
                <a:ea typeface="微软雅黑" pitchFamily="2" charset="-122"/>
              </a:endParaRPr>
            </a:p>
          </p:txBody>
        </p:sp>
        <p:sp>
          <p:nvSpPr>
            <p:cNvPr id="16" name="TextBox 198"/>
            <p:cNvSpPr txBox="1"/>
            <p:nvPr/>
          </p:nvSpPr>
          <p:spPr>
            <a:xfrm>
              <a:off x="1433" y="4593"/>
              <a:ext cx="480" cy="621"/>
            </a:xfrm>
            <a:prstGeom prst="rect">
              <a:avLst/>
            </a:prstGeom>
            <a:solidFill>
              <a:srgbClr val="154EA2"/>
            </a:solidFill>
            <a:ln w="9525">
              <a:noFill/>
            </a:ln>
          </p:spPr>
          <p:txBody>
            <a:bodyPr lIns="91422" tIns="45711" rIns="91422" bIns="45711">
              <a:spAutoFit/>
            </a:bodyPr>
            <a:lstStyle/>
            <a:p>
              <a:pPr algn="ctr" fontAlgn="auto">
                <a:buFontTx/>
                <a:buNone/>
                <a:defRPr/>
              </a:pPr>
              <a:r>
                <a:rPr lang="id-ID" altLang="x-none" b="1" noProof="1">
                  <a:solidFill>
                    <a:srgbClr val="FBFBFB"/>
                  </a:solidFill>
                  <a:latin typeface="微软雅黑" pitchFamily="2" charset="-122"/>
                  <a:ea typeface="微软雅黑" pitchFamily="2" charset="-122"/>
                  <a:cs typeface="Lato Regular" pitchFamily="34" charset="0"/>
                </a:rPr>
                <a:t>1</a:t>
              </a:r>
              <a:endParaRPr lang="id-ID" altLang="x-none" b="1" noProof="1">
                <a:solidFill>
                  <a:srgbClr val="FBFBFB"/>
                </a:solidFill>
                <a:latin typeface="微软雅黑" pitchFamily="2" charset="-122"/>
                <a:ea typeface="微软雅黑" pitchFamily="2" charset="-122"/>
                <a:cs typeface="Lato Regular" pitchFamily="34" charset="0"/>
              </a:endParaRPr>
            </a:p>
          </p:txBody>
        </p:sp>
        <p:sp>
          <p:nvSpPr>
            <p:cNvPr id="17" name="剪去对角的矩形 16"/>
            <p:cNvSpPr/>
            <p:nvPr/>
          </p:nvSpPr>
          <p:spPr>
            <a:xfrm>
              <a:off x="2271" y="4466"/>
              <a:ext cx="4757" cy="921"/>
            </a:xfrm>
            <a:prstGeom prst="snip2DiagRect">
              <a:avLst/>
            </a:prstGeom>
            <a:solidFill>
              <a:srgbClr val="154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buFontTx/>
                <a:buNone/>
                <a:defRPr/>
              </a:pPr>
              <a:endParaRPr lang="zh-CN" altLang="en-US" noProof="1"/>
            </a:p>
          </p:txBody>
        </p:sp>
      </p:grpSp>
      <p:grpSp>
        <p:nvGrpSpPr>
          <p:cNvPr id="18" name="组合 31"/>
          <p:cNvGrpSpPr/>
          <p:nvPr/>
        </p:nvGrpSpPr>
        <p:grpSpPr>
          <a:xfrm>
            <a:off x="652338" y="3940500"/>
            <a:ext cx="3441066" cy="618489"/>
            <a:chOff x="1202" y="5721"/>
            <a:chExt cx="5826" cy="1047"/>
          </a:xfrm>
          <a:solidFill>
            <a:srgbClr val="1FB18A"/>
          </a:solidFill>
        </p:grpSpPr>
        <p:sp>
          <p:nvSpPr>
            <p:cNvPr id="19" name="Freeform 237"/>
            <p:cNvSpPr/>
            <p:nvPr/>
          </p:nvSpPr>
          <p:spPr>
            <a:xfrm>
              <a:off x="1202" y="5721"/>
              <a:ext cx="975" cy="1047"/>
            </a:xfrm>
            <a:custGeom>
              <a:avLst/>
              <a:gdLst/>
              <a:ahLst/>
              <a:cxnLst>
                <a:cxn ang="0">
                  <a:pos x="690923" y="212793"/>
                </a:cxn>
                <a:cxn ang="0">
                  <a:pos x="690923" y="212793"/>
                </a:cxn>
                <a:cxn ang="0">
                  <a:pos x="212627" y="100004"/>
                </a:cxn>
                <a:cxn ang="0">
                  <a:pos x="104256" y="577647"/>
                </a:cxn>
                <a:cxn ang="0">
                  <a:pos x="525852" y="711899"/>
                </a:cxn>
                <a:cxn ang="0">
                  <a:pos x="668975" y="833821"/>
                </a:cxn>
                <a:cxn ang="0">
                  <a:pos x="630107" y="651623"/>
                </a:cxn>
                <a:cxn ang="0">
                  <a:pos x="690923" y="212793"/>
                </a:cxn>
              </a:cxnLst>
              <a:rect l="0" t="0" r="0" b="0"/>
              <a:pathLst>
                <a:path w="1701" h="1827">
                  <a:moveTo>
                    <a:pt x="1511" y="466"/>
                  </a:moveTo>
                  <a:lnTo>
                    <a:pt x="1511" y="466"/>
                  </a:lnTo>
                  <a:cubicBezTo>
                    <a:pt x="1282" y="105"/>
                    <a:pt x="817" y="0"/>
                    <a:pt x="465" y="219"/>
                  </a:cubicBezTo>
                  <a:cubicBezTo>
                    <a:pt x="114" y="448"/>
                    <a:pt x="0" y="913"/>
                    <a:pt x="228" y="1265"/>
                  </a:cubicBezTo>
                  <a:cubicBezTo>
                    <a:pt x="417" y="1578"/>
                    <a:pt x="817" y="1701"/>
                    <a:pt x="1150" y="1559"/>
                  </a:cubicBezTo>
                  <a:cubicBezTo>
                    <a:pt x="1463" y="1826"/>
                    <a:pt x="1463" y="1826"/>
                    <a:pt x="1463" y="1826"/>
                  </a:cubicBezTo>
                  <a:cubicBezTo>
                    <a:pt x="1378" y="1427"/>
                    <a:pt x="1378" y="1427"/>
                    <a:pt x="1378" y="1427"/>
                  </a:cubicBezTo>
                  <a:cubicBezTo>
                    <a:pt x="1643" y="1178"/>
                    <a:pt x="1700" y="781"/>
                    <a:pt x="1511" y="466"/>
                  </a:cubicBezTo>
                </a:path>
              </a:pathLst>
            </a:custGeom>
            <a:solidFill>
              <a:srgbClr val="154EA2"/>
            </a:solidFill>
            <a:ln w="9525">
              <a:noFill/>
            </a:ln>
          </p:spPr>
          <p:txBody>
            <a:bodyPr/>
            <a:lstStyle/>
            <a:p>
              <a:pPr fontAlgn="auto">
                <a:buFontTx/>
                <a:buNone/>
                <a:defRPr/>
              </a:pPr>
              <a:endParaRPr lang="zh-CN" altLang="en-US" noProof="1">
                <a:latin typeface="Arial" panose="020B0604020202090204" pitchFamily="34" charset="0"/>
                <a:ea typeface="微软雅黑" pitchFamily="2" charset="-122"/>
              </a:endParaRPr>
            </a:p>
          </p:txBody>
        </p:sp>
        <p:sp>
          <p:nvSpPr>
            <p:cNvPr id="20" name="TextBox 198"/>
            <p:cNvSpPr txBox="1"/>
            <p:nvPr/>
          </p:nvSpPr>
          <p:spPr>
            <a:xfrm>
              <a:off x="1433" y="5929"/>
              <a:ext cx="480" cy="621"/>
            </a:xfrm>
            <a:prstGeom prst="rect">
              <a:avLst/>
            </a:prstGeom>
            <a:solidFill>
              <a:srgbClr val="154EA2"/>
            </a:solidFill>
            <a:ln w="9525">
              <a:noFill/>
            </a:ln>
          </p:spPr>
          <p:txBody>
            <a:bodyPr lIns="91422" tIns="45711" rIns="91422" bIns="45711">
              <a:spAutoFit/>
            </a:bodyPr>
            <a:lstStyle/>
            <a:p>
              <a:pPr algn="ctr" fontAlgn="auto">
                <a:buFontTx/>
                <a:buNone/>
                <a:defRPr/>
              </a:pPr>
              <a:r>
                <a:rPr lang="en-US" altLang="id-ID" b="1" noProof="1">
                  <a:solidFill>
                    <a:srgbClr val="FBFBFB"/>
                  </a:solidFill>
                  <a:latin typeface="微软雅黑" pitchFamily="2" charset="-122"/>
                  <a:ea typeface="微软雅黑" pitchFamily="2" charset="-122"/>
                  <a:cs typeface="Lato Regular" pitchFamily="34" charset="0"/>
                </a:rPr>
                <a:t>2</a:t>
              </a:r>
              <a:endParaRPr lang="en-US" altLang="id-ID" b="1" noProof="1">
                <a:solidFill>
                  <a:srgbClr val="FBFBFB"/>
                </a:solidFill>
                <a:latin typeface="微软雅黑" pitchFamily="2" charset="-122"/>
                <a:ea typeface="微软雅黑" pitchFamily="2" charset="-122"/>
                <a:cs typeface="Lato Regular" pitchFamily="34" charset="0"/>
              </a:endParaRPr>
            </a:p>
          </p:txBody>
        </p:sp>
        <p:sp>
          <p:nvSpPr>
            <p:cNvPr id="21" name="剪去对角的矩形 20"/>
            <p:cNvSpPr/>
            <p:nvPr/>
          </p:nvSpPr>
          <p:spPr>
            <a:xfrm>
              <a:off x="2271" y="5802"/>
              <a:ext cx="4757" cy="921"/>
            </a:xfrm>
            <a:prstGeom prst="snip2DiagRect">
              <a:avLst/>
            </a:prstGeom>
            <a:solidFill>
              <a:srgbClr val="154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buFontTx/>
                <a:buNone/>
                <a:defRPr/>
              </a:pPr>
              <a:endParaRPr lang="zh-CN" altLang="en-US" noProof="1"/>
            </a:p>
          </p:txBody>
        </p:sp>
      </p:grpSp>
      <p:grpSp>
        <p:nvGrpSpPr>
          <p:cNvPr id="22" name="组合 35"/>
          <p:cNvGrpSpPr/>
          <p:nvPr/>
        </p:nvGrpSpPr>
        <p:grpSpPr>
          <a:xfrm>
            <a:off x="652338" y="4628840"/>
            <a:ext cx="3441066" cy="618489"/>
            <a:chOff x="1202" y="5721"/>
            <a:chExt cx="5826" cy="1047"/>
          </a:xfrm>
          <a:solidFill>
            <a:srgbClr val="1FB18A"/>
          </a:solidFill>
        </p:grpSpPr>
        <p:sp>
          <p:nvSpPr>
            <p:cNvPr id="23" name="Freeform 237"/>
            <p:cNvSpPr/>
            <p:nvPr/>
          </p:nvSpPr>
          <p:spPr>
            <a:xfrm>
              <a:off x="1202" y="5721"/>
              <a:ext cx="975" cy="1047"/>
            </a:xfrm>
            <a:custGeom>
              <a:avLst/>
              <a:gdLst/>
              <a:ahLst/>
              <a:cxnLst>
                <a:cxn ang="0">
                  <a:pos x="690923" y="212793"/>
                </a:cxn>
                <a:cxn ang="0">
                  <a:pos x="690923" y="212793"/>
                </a:cxn>
                <a:cxn ang="0">
                  <a:pos x="212627" y="100004"/>
                </a:cxn>
                <a:cxn ang="0">
                  <a:pos x="104256" y="577647"/>
                </a:cxn>
                <a:cxn ang="0">
                  <a:pos x="525852" y="711899"/>
                </a:cxn>
                <a:cxn ang="0">
                  <a:pos x="668975" y="833821"/>
                </a:cxn>
                <a:cxn ang="0">
                  <a:pos x="630107" y="651623"/>
                </a:cxn>
                <a:cxn ang="0">
                  <a:pos x="690923" y="212793"/>
                </a:cxn>
              </a:cxnLst>
              <a:rect l="0" t="0" r="0" b="0"/>
              <a:pathLst>
                <a:path w="1701" h="1827">
                  <a:moveTo>
                    <a:pt x="1511" y="466"/>
                  </a:moveTo>
                  <a:lnTo>
                    <a:pt x="1511" y="466"/>
                  </a:lnTo>
                  <a:cubicBezTo>
                    <a:pt x="1282" y="105"/>
                    <a:pt x="817" y="0"/>
                    <a:pt x="465" y="219"/>
                  </a:cubicBezTo>
                  <a:cubicBezTo>
                    <a:pt x="114" y="448"/>
                    <a:pt x="0" y="913"/>
                    <a:pt x="228" y="1265"/>
                  </a:cubicBezTo>
                  <a:cubicBezTo>
                    <a:pt x="417" y="1578"/>
                    <a:pt x="817" y="1701"/>
                    <a:pt x="1150" y="1559"/>
                  </a:cubicBezTo>
                  <a:cubicBezTo>
                    <a:pt x="1463" y="1826"/>
                    <a:pt x="1463" y="1826"/>
                    <a:pt x="1463" y="1826"/>
                  </a:cubicBezTo>
                  <a:cubicBezTo>
                    <a:pt x="1378" y="1427"/>
                    <a:pt x="1378" y="1427"/>
                    <a:pt x="1378" y="1427"/>
                  </a:cubicBezTo>
                  <a:cubicBezTo>
                    <a:pt x="1643" y="1178"/>
                    <a:pt x="1700" y="781"/>
                    <a:pt x="1511" y="466"/>
                  </a:cubicBezTo>
                </a:path>
              </a:pathLst>
            </a:custGeom>
            <a:solidFill>
              <a:srgbClr val="154EA2"/>
            </a:solidFill>
            <a:ln w="9525">
              <a:noFill/>
            </a:ln>
          </p:spPr>
          <p:txBody>
            <a:bodyPr/>
            <a:lstStyle/>
            <a:p>
              <a:pPr fontAlgn="auto">
                <a:buFontTx/>
                <a:buNone/>
                <a:defRPr/>
              </a:pPr>
              <a:endParaRPr lang="zh-CN" altLang="en-US" noProof="1">
                <a:latin typeface="Arial" panose="020B0604020202090204" pitchFamily="34" charset="0"/>
                <a:ea typeface="微软雅黑" pitchFamily="2" charset="-122"/>
              </a:endParaRPr>
            </a:p>
          </p:txBody>
        </p:sp>
        <p:sp>
          <p:nvSpPr>
            <p:cNvPr id="24" name="TextBox 198"/>
            <p:cNvSpPr txBox="1"/>
            <p:nvPr/>
          </p:nvSpPr>
          <p:spPr>
            <a:xfrm>
              <a:off x="1433" y="5929"/>
              <a:ext cx="480" cy="621"/>
            </a:xfrm>
            <a:prstGeom prst="rect">
              <a:avLst/>
            </a:prstGeom>
            <a:solidFill>
              <a:srgbClr val="154EA2"/>
            </a:solidFill>
            <a:ln w="9525">
              <a:noFill/>
            </a:ln>
          </p:spPr>
          <p:txBody>
            <a:bodyPr lIns="91422" tIns="45711" rIns="91422" bIns="45711">
              <a:spAutoFit/>
            </a:bodyPr>
            <a:lstStyle/>
            <a:p>
              <a:pPr algn="ctr" fontAlgn="auto">
                <a:buFontTx/>
                <a:buNone/>
                <a:defRPr/>
              </a:pPr>
              <a:r>
                <a:rPr lang="en-US" altLang="id-ID" b="1" noProof="1">
                  <a:solidFill>
                    <a:srgbClr val="FBFBFB"/>
                  </a:solidFill>
                  <a:latin typeface="微软雅黑" pitchFamily="2" charset="-122"/>
                  <a:ea typeface="微软雅黑" pitchFamily="2" charset="-122"/>
                  <a:cs typeface="Lato Regular" pitchFamily="34" charset="0"/>
                </a:rPr>
                <a:t>3</a:t>
              </a:r>
              <a:endParaRPr lang="en-US" altLang="id-ID" b="1" noProof="1">
                <a:solidFill>
                  <a:srgbClr val="FBFBFB"/>
                </a:solidFill>
                <a:latin typeface="微软雅黑" pitchFamily="2" charset="-122"/>
                <a:ea typeface="微软雅黑" pitchFamily="2" charset="-122"/>
                <a:cs typeface="Lato Regular" pitchFamily="34" charset="0"/>
              </a:endParaRPr>
            </a:p>
          </p:txBody>
        </p:sp>
        <p:sp>
          <p:nvSpPr>
            <p:cNvPr id="25" name="剪去对角的矩形 24"/>
            <p:cNvSpPr/>
            <p:nvPr/>
          </p:nvSpPr>
          <p:spPr>
            <a:xfrm>
              <a:off x="2271" y="5802"/>
              <a:ext cx="4757" cy="921"/>
            </a:xfrm>
            <a:prstGeom prst="snip2DiagRect">
              <a:avLst/>
            </a:prstGeom>
            <a:solidFill>
              <a:srgbClr val="154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buFontTx/>
                <a:buNone/>
                <a:defRPr/>
              </a:pPr>
              <a:endParaRPr lang="zh-CN" altLang="en-US" noProof="1"/>
            </a:p>
          </p:txBody>
        </p:sp>
      </p:grpSp>
      <p:grpSp>
        <p:nvGrpSpPr>
          <p:cNvPr id="26" name="组合 39"/>
          <p:cNvGrpSpPr/>
          <p:nvPr/>
        </p:nvGrpSpPr>
        <p:grpSpPr>
          <a:xfrm>
            <a:off x="652338" y="5317180"/>
            <a:ext cx="3441066" cy="618490"/>
            <a:chOff x="1202" y="5721"/>
            <a:chExt cx="5826" cy="1047"/>
          </a:xfrm>
          <a:solidFill>
            <a:srgbClr val="1FB18A"/>
          </a:solidFill>
        </p:grpSpPr>
        <p:sp>
          <p:nvSpPr>
            <p:cNvPr id="27" name="Freeform 237"/>
            <p:cNvSpPr/>
            <p:nvPr/>
          </p:nvSpPr>
          <p:spPr>
            <a:xfrm>
              <a:off x="1202" y="5721"/>
              <a:ext cx="975" cy="1047"/>
            </a:xfrm>
            <a:custGeom>
              <a:avLst/>
              <a:gdLst/>
              <a:ahLst/>
              <a:cxnLst>
                <a:cxn ang="0">
                  <a:pos x="690923" y="212793"/>
                </a:cxn>
                <a:cxn ang="0">
                  <a:pos x="690923" y="212793"/>
                </a:cxn>
                <a:cxn ang="0">
                  <a:pos x="212627" y="100004"/>
                </a:cxn>
                <a:cxn ang="0">
                  <a:pos x="104256" y="577647"/>
                </a:cxn>
                <a:cxn ang="0">
                  <a:pos x="525852" y="711899"/>
                </a:cxn>
                <a:cxn ang="0">
                  <a:pos x="668975" y="833821"/>
                </a:cxn>
                <a:cxn ang="0">
                  <a:pos x="630107" y="651623"/>
                </a:cxn>
                <a:cxn ang="0">
                  <a:pos x="690923" y="212793"/>
                </a:cxn>
              </a:cxnLst>
              <a:rect l="0" t="0" r="0" b="0"/>
              <a:pathLst>
                <a:path w="1701" h="1827">
                  <a:moveTo>
                    <a:pt x="1511" y="466"/>
                  </a:moveTo>
                  <a:lnTo>
                    <a:pt x="1511" y="466"/>
                  </a:lnTo>
                  <a:cubicBezTo>
                    <a:pt x="1282" y="105"/>
                    <a:pt x="817" y="0"/>
                    <a:pt x="465" y="219"/>
                  </a:cubicBezTo>
                  <a:cubicBezTo>
                    <a:pt x="114" y="448"/>
                    <a:pt x="0" y="913"/>
                    <a:pt x="228" y="1265"/>
                  </a:cubicBezTo>
                  <a:cubicBezTo>
                    <a:pt x="417" y="1578"/>
                    <a:pt x="817" y="1701"/>
                    <a:pt x="1150" y="1559"/>
                  </a:cubicBezTo>
                  <a:cubicBezTo>
                    <a:pt x="1463" y="1826"/>
                    <a:pt x="1463" y="1826"/>
                    <a:pt x="1463" y="1826"/>
                  </a:cubicBezTo>
                  <a:cubicBezTo>
                    <a:pt x="1378" y="1427"/>
                    <a:pt x="1378" y="1427"/>
                    <a:pt x="1378" y="1427"/>
                  </a:cubicBezTo>
                  <a:cubicBezTo>
                    <a:pt x="1643" y="1178"/>
                    <a:pt x="1700" y="781"/>
                    <a:pt x="1511" y="466"/>
                  </a:cubicBezTo>
                </a:path>
              </a:pathLst>
            </a:custGeom>
            <a:solidFill>
              <a:srgbClr val="154EA2"/>
            </a:solidFill>
            <a:ln w="9525">
              <a:noFill/>
            </a:ln>
          </p:spPr>
          <p:txBody>
            <a:bodyPr/>
            <a:lstStyle/>
            <a:p>
              <a:pPr fontAlgn="auto">
                <a:buFontTx/>
                <a:buNone/>
                <a:defRPr/>
              </a:pPr>
              <a:endParaRPr lang="zh-CN" altLang="en-US" noProof="1">
                <a:latin typeface="Arial" panose="020B0604020202090204" pitchFamily="34" charset="0"/>
                <a:ea typeface="微软雅黑" pitchFamily="2" charset="-122"/>
              </a:endParaRPr>
            </a:p>
          </p:txBody>
        </p:sp>
        <p:sp>
          <p:nvSpPr>
            <p:cNvPr id="28" name="TextBox 198"/>
            <p:cNvSpPr txBox="1"/>
            <p:nvPr/>
          </p:nvSpPr>
          <p:spPr>
            <a:xfrm>
              <a:off x="1433" y="5929"/>
              <a:ext cx="480" cy="6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22" tIns="45711" rIns="91422" bIns="45711">
              <a:spAutoFit/>
            </a:bodyPr>
            <a:lstStyle/>
            <a:p>
              <a:pPr algn="ctr" fontAlgn="auto">
                <a:buFontTx/>
                <a:buNone/>
                <a:defRPr/>
              </a:pPr>
              <a:r>
                <a:rPr lang="en-US" altLang="id-ID" b="1" noProof="1">
                  <a:solidFill>
                    <a:srgbClr val="FBFBFB"/>
                  </a:solidFill>
                  <a:latin typeface="微软雅黑" pitchFamily="2" charset="-122"/>
                  <a:ea typeface="微软雅黑" pitchFamily="2" charset="-122"/>
                  <a:cs typeface="Lato Regular" pitchFamily="34" charset="0"/>
                </a:rPr>
                <a:t>4</a:t>
              </a:r>
              <a:endParaRPr lang="en-US" altLang="id-ID" b="1" noProof="1">
                <a:solidFill>
                  <a:srgbClr val="FBFBFB"/>
                </a:solidFill>
                <a:latin typeface="微软雅黑" pitchFamily="2" charset="-122"/>
                <a:ea typeface="微软雅黑" pitchFamily="2" charset="-122"/>
                <a:cs typeface="Lato Regular" pitchFamily="34" charset="0"/>
              </a:endParaRPr>
            </a:p>
          </p:txBody>
        </p:sp>
        <p:sp>
          <p:nvSpPr>
            <p:cNvPr id="29" name="剪去对角的矩形 28"/>
            <p:cNvSpPr/>
            <p:nvPr/>
          </p:nvSpPr>
          <p:spPr>
            <a:xfrm>
              <a:off x="2271" y="5802"/>
              <a:ext cx="4757" cy="921"/>
            </a:xfrm>
            <a:prstGeom prst="snip2DiagRect">
              <a:avLst/>
            </a:prstGeom>
            <a:solidFill>
              <a:srgbClr val="154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buFontTx/>
                <a:buNone/>
                <a:defRPr/>
              </a:pPr>
              <a:endParaRPr lang="zh-CN" altLang="en-US" noProof="1"/>
            </a:p>
          </p:txBody>
        </p:sp>
      </p:grpSp>
      <p:sp>
        <p:nvSpPr>
          <p:cNvPr id="34823" name="文本框 43"/>
          <p:cNvSpPr txBox="1">
            <a:spLocks noChangeArrowheads="1"/>
          </p:cNvSpPr>
          <p:nvPr/>
        </p:nvSpPr>
        <p:spPr bwMode="auto">
          <a:xfrm>
            <a:off x="1300163" y="3417888"/>
            <a:ext cx="27082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5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rPr>
              <a:t>记录和分享学生的点滴瞬间</a:t>
            </a:r>
            <a:endParaRPr lang="zh-CN" altLang="en-US" sz="1500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微软雅黑" pitchFamily="2" charset="-122"/>
            </a:endParaRPr>
          </a:p>
        </p:txBody>
      </p:sp>
      <p:sp>
        <p:nvSpPr>
          <p:cNvPr id="34824" name="文本框 44"/>
          <p:cNvSpPr txBox="1">
            <a:spLocks noChangeArrowheads="1"/>
          </p:cNvSpPr>
          <p:nvPr/>
        </p:nvSpPr>
        <p:spPr bwMode="auto">
          <a:xfrm>
            <a:off x="1300163" y="4108450"/>
            <a:ext cx="2708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5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rPr>
              <a:t>分享班级成长故事</a:t>
            </a:r>
            <a:endParaRPr lang="zh-CN" altLang="en-US" sz="1500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微软雅黑" pitchFamily="2" charset="-122"/>
            </a:endParaRPr>
          </a:p>
        </p:txBody>
      </p:sp>
      <p:sp>
        <p:nvSpPr>
          <p:cNvPr id="34825" name="文本框 45"/>
          <p:cNvSpPr txBox="1">
            <a:spLocks noChangeArrowheads="1"/>
          </p:cNvSpPr>
          <p:nvPr/>
        </p:nvSpPr>
        <p:spPr bwMode="auto">
          <a:xfrm>
            <a:off x="1300163" y="4783138"/>
            <a:ext cx="2708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5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rPr>
              <a:t>轻松评论及收藏</a:t>
            </a:r>
            <a:endParaRPr lang="zh-CN" altLang="en-US" sz="1500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微软雅黑" pitchFamily="2" charset="-122"/>
            </a:endParaRPr>
          </a:p>
        </p:txBody>
      </p:sp>
      <p:sp>
        <p:nvSpPr>
          <p:cNvPr id="34826" name="文本框 46"/>
          <p:cNvSpPr txBox="1">
            <a:spLocks noChangeArrowheads="1"/>
          </p:cNvSpPr>
          <p:nvPr/>
        </p:nvSpPr>
        <p:spPr bwMode="auto">
          <a:xfrm>
            <a:off x="1300163" y="5467350"/>
            <a:ext cx="3149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5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rPr>
              <a:t>监管内容与评论</a:t>
            </a:r>
            <a:endParaRPr lang="zh-CN" altLang="en-US" sz="1500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微软雅黑" pitchFamily="2" charset="-122"/>
            </a:endParaRPr>
          </a:p>
        </p:txBody>
      </p:sp>
      <p:grpSp>
        <p:nvGrpSpPr>
          <p:cNvPr id="34827" name="组合 44"/>
          <p:cNvGrpSpPr/>
          <p:nvPr/>
        </p:nvGrpSpPr>
        <p:grpSpPr bwMode="auto">
          <a:xfrm>
            <a:off x="204788" y="1865313"/>
            <a:ext cx="3911600" cy="1162050"/>
            <a:chOff x="685508" y="1880820"/>
            <a:chExt cx="3910643" cy="1162418"/>
          </a:xfrm>
        </p:grpSpPr>
        <p:sp>
          <p:nvSpPr>
            <p:cNvPr id="34828" name="任意多边形 5130"/>
            <p:cNvSpPr>
              <a:spLocks noChangeArrowheads="1"/>
            </p:cNvSpPr>
            <p:nvPr/>
          </p:nvSpPr>
          <p:spPr bwMode="auto">
            <a:xfrm>
              <a:off x="2169948" y="2684463"/>
              <a:ext cx="1247775" cy="3587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solidFill>
                    <a:srgbClr val="1F89E1"/>
                  </a:solidFill>
                  <a:latin typeface="微软雅黑" pitchFamily="2" charset="-122"/>
                  <a:sym typeface="Arial" panose="020B0604020202090204" pitchFamily="34" charset="0"/>
                </a:rPr>
                <a:t>成长故事</a:t>
              </a:r>
              <a:endParaRPr lang="zh-CN" altLang="en-US" sz="1400">
                <a:solidFill>
                  <a:srgbClr val="1F89E1"/>
                </a:solidFill>
                <a:latin typeface="微软雅黑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34829" name="任意多边形 5131"/>
            <p:cNvSpPr>
              <a:spLocks noChangeArrowheads="1"/>
            </p:cNvSpPr>
            <p:nvPr/>
          </p:nvSpPr>
          <p:spPr bwMode="auto">
            <a:xfrm>
              <a:off x="3540463" y="2684463"/>
              <a:ext cx="1055688" cy="3587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solidFill>
                    <a:srgbClr val="1F89E1"/>
                  </a:solidFill>
                  <a:latin typeface="微软雅黑" pitchFamily="2" charset="-122"/>
                  <a:sym typeface="Arial" panose="020B0604020202090204" pitchFamily="34" charset="0"/>
                </a:rPr>
                <a:t>监控管理</a:t>
              </a:r>
              <a:endParaRPr lang="zh-CN" altLang="en-US" sz="1400">
                <a:solidFill>
                  <a:srgbClr val="1F89E1"/>
                </a:solidFill>
                <a:latin typeface="微软雅黑" pitchFamily="2" charset="-122"/>
                <a:sym typeface="Arial" panose="020B0604020202090204" pitchFamily="34" charset="0"/>
              </a:endParaRPr>
            </a:p>
          </p:txBody>
        </p:sp>
        <p:grpSp>
          <p:nvGrpSpPr>
            <p:cNvPr id="34830" name="组合 47"/>
            <p:cNvGrpSpPr/>
            <p:nvPr/>
          </p:nvGrpSpPr>
          <p:grpSpPr bwMode="auto">
            <a:xfrm>
              <a:off x="685508" y="1880820"/>
              <a:ext cx="1616957" cy="1162418"/>
              <a:chOff x="685508" y="1880820"/>
              <a:chExt cx="1616957" cy="1162418"/>
            </a:xfrm>
          </p:grpSpPr>
          <p:sp>
            <p:nvSpPr>
              <p:cNvPr id="34831" name="任意多边形 5129"/>
              <p:cNvSpPr>
                <a:spLocks noChangeArrowheads="1"/>
              </p:cNvSpPr>
              <p:nvPr/>
            </p:nvSpPr>
            <p:spPr bwMode="auto">
              <a:xfrm>
                <a:off x="685508" y="2684463"/>
                <a:ext cx="1616957" cy="358775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19" tIns="45719" rIns="45719" bIns="45719"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solidFill>
                      <a:srgbClr val="1F89E1"/>
                    </a:solidFill>
                    <a:latin typeface="微软雅黑" pitchFamily="2" charset="-122"/>
                    <a:sym typeface="Arial" panose="020B0604020202090204" pitchFamily="34" charset="0"/>
                  </a:rPr>
                  <a:t>精彩瞬间</a:t>
                </a:r>
                <a:endParaRPr lang="zh-CN" altLang="en-US" sz="1400">
                  <a:solidFill>
                    <a:srgbClr val="1F89E1"/>
                  </a:solidFill>
                  <a:latin typeface="微软雅黑" pitchFamily="2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139422" y="1880820"/>
                <a:ext cx="718961" cy="719365"/>
              </a:xfrm>
              <a:prstGeom prst="ellipse">
                <a:avLst/>
              </a:prstGeom>
              <a:solidFill>
                <a:srgbClr val="1F89E1"/>
              </a:solidFill>
              <a:ln>
                <a:solidFill>
                  <a:srgbClr val="1F89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/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2423395" y="1880820"/>
              <a:ext cx="720549" cy="719365"/>
            </a:xfrm>
            <a:prstGeom prst="ellipse">
              <a:avLst/>
            </a:prstGeom>
            <a:solidFill>
              <a:srgbClr val="1F89E1"/>
            </a:solidFill>
            <a:ln>
              <a:solidFill>
                <a:srgbClr val="1F89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708955" y="1880820"/>
              <a:ext cx="718962" cy="719365"/>
            </a:xfrm>
            <a:prstGeom prst="ellipse">
              <a:avLst/>
            </a:prstGeom>
            <a:solidFill>
              <a:srgbClr val="1F89E1"/>
            </a:solidFill>
            <a:ln>
              <a:solidFill>
                <a:srgbClr val="1F89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lang="zh-CN" altLang="en-US"/>
            </a:p>
          </p:txBody>
        </p:sp>
      </p:grpSp>
      <p:pic>
        <p:nvPicPr>
          <p:cNvPr id="34835" name="图片 105" descr="资源 219@2x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2041525"/>
            <a:ext cx="4429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图片 106" descr="资源 218@2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1990725"/>
            <a:ext cx="439737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7" name="图片 107" descr="资源 185@2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5" y="1984375"/>
            <a:ext cx="4746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38" name="组合 50"/>
          <p:cNvGrpSpPr/>
          <p:nvPr/>
        </p:nvGrpSpPr>
        <p:grpSpPr bwMode="auto">
          <a:xfrm>
            <a:off x="4933950" y="1412875"/>
            <a:ext cx="6934200" cy="4495800"/>
            <a:chOff x="5054330" y="1731455"/>
            <a:chExt cx="6933641" cy="4496635"/>
          </a:xfrm>
        </p:grpSpPr>
        <p:pic>
          <p:nvPicPr>
            <p:cNvPr id="34839" name="图片 4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330" y="1731455"/>
              <a:ext cx="2206473" cy="3924580"/>
            </a:xfrm>
            <a:prstGeom prst="rect">
              <a:avLst/>
            </a:prstGeom>
            <a:noFill/>
            <a:ln w="9525">
              <a:solidFill>
                <a:srgbClr val="D9D9D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40" name="图片 4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7914" y="1731455"/>
              <a:ext cx="2206473" cy="3924580"/>
            </a:xfrm>
            <a:prstGeom prst="rect">
              <a:avLst/>
            </a:prstGeom>
            <a:noFill/>
            <a:ln w="9525">
              <a:solidFill>
                <a:srgbClr val="D9D9D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41" name="图片 47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1498" y="1731455"/>
              <a:ext cx="2206473" cy="3924580"/>
            </a:xfrm>
            <a:prstGeom prst="rect">
              <a:avLst/>
            </a:prstGeom>
            <a:noFill/>
            <a:ln w="9525">
              <a:solidFill>
                <a:srgbClr val="D9D9D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: 圆角 45"/>
            <p:cNvSpPr/>
            <p:nvPr/>
          </p:nvSpPr>
          <p:spPr>
            <a:xfrm>
              <a:off x="6176603" y="4459287"/>
              <a:ext cx="444464" cy="44458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50" name="矩形: 圆角 46"/>
            <p:cNvSpPr/>
            <p:nvPr/>
          </p:nvSpPr>
          <p:spPr>
            <a:xfrm>
              <a:off x="7570315" y="3150944"/>
              <a:ext cx="444464" cy="44458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34844" name="文本框 50"/>
            <p:cNvSpPr txBox="1">
              <a:spLocks noChangeArrowheads="1"/>
            </p:cNvSpPr>
            <p:nvPr/>
          </p:nvSpPr>
          <p:spPr bwMode="auto">
            <a:xfrm>
              <a:off x="5580051" y="5889536"/>
              <a:ext cx="11550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600"/>
                <a:t>教师入口</a:t>
              </a:r>
              <a:endParaRPr lang="zh-CN" altLang="en-US" sz="1600"/>
            </a:p>
          </p:txBody>
        </p:sp>
        <p:sp>
          <p:nvSpPr>
            <p:cNvPr id="34845" name="文本框 51"/>
            <p:cNvSpPr txBox="1">
              <a:spLocks noChangeArrowheads="1"/>
            </p:cNvSpPr>
            <p:nvPr/>
          </p:nvSpPr>
          <p:spPr bwMode="auto">
            <a:xfrm>
              <a:off x="7943634" y="5889536"/>
              <a:ext cx="11550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600"/>
                <a:t>家长入口</a:t>
              </a:r>
              <a:endParaRPr lang="zh-CN" altLang="en-US" sz="1600"/>
            </a:p>
          </p:txBody>
        </p:sp>
        <p:sp>
          <p:nvSpPr>
            <p:cNvPr id="34846" name="文本框 52"/>
            <p:cNvSpPr txBox="1">
              <a:spLocks noChangeArrowheads="1"/>
            </p:cNvSpPr>
            <p:nvPr/>
          </p:nvSpPr>
          <p:spPr bwMode="auto">
            <a:xfrm>
              <a:off x="10152524" y="5889536"/>
              <a:ext cx="146442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600"/>
                <a:t>班级圈示例</a:t>
              </a:r>
              <a:endParaRPr lang="zh-CN" altLang="en-US" sz="16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1"/>
          <p:cNvSpPr txBox="1">
            <a:spLocks noChangeArrowheads="1"/>
          </p:cNvSpPr>
          <p:nvPr/>
        </p:nvSpPr>
        <p:spPr bwMode="auto">
          <a:xfrm>
            <a:off x="1165225" y="1052513"/>
            <a:ext cx="1414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b="1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目录</a:t>
            </a:r>
            <a:endParaRPr lang="zh-CN" altLang="en-US" sz="4800" b="1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6386" name="标题 1"/>
          <p:cNvSpPr txBox="1">
            <a:spLocks noChangeArrowheads="1"/>
          </p:cNvSpPr>
          <p:nvPr/>
        </p:nvSpPr>
        <p:spPr bwMode="auto">
          <a:xfrm>
            <a:off x="1200150" y="2032000"/>
            <a:ext cx="8424863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 u="sng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背景概况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行业现状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产品方案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精选案例</a:t>
            </a:r>
            <a:endParaRPr lang="en-US" altLang="zh-CN" sz="2400">
              <a:solidFill>
                <a:srgbClr val="A6A6A6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3.产品方案-信息化场景·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电子发票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35842" name="图片 5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196975"/>
            <a:ext cx="2430462" cy="4319588"/>
          </a:xfrm>
          <a:prstGeom prst="rect">
            <a:avLst/>
          </a:prstGeom>
          <a:noFill/>
          <a:ln w="9525">
            <a:solidFill>
              <a:srgbClr val="2F758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图片 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8" y="1211263"/>
            <a:ext cx="2430462" cy="4321175"/>
          </a:xfrm>
          <a:prstGeom prst="rect">
            <a:avLst/>
          </a:prstGeom>
          <a:noFill/>
          <a:ln w="9525">
            <a:solidFill>
              <a:srgbClr val="2F758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图片 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38" y="1196975"/>
            <a:ext cx="2428875" cy="4319588"/>
          </a:xfrm>
          <a:prstGeom prst="rect">
            <a:avLst/>
          </a:prstGeom>
          <a:noFill/>
          <a:ln w="9525">
            <a:solidFill>
              <a:srgbClr val="2F758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图片 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925" y="1196975"/>
            <a:ext cx="2430463" cy="4319588"/>
          </a:xfrm>
          <a:prstGeom prst="rect">
            <a:avLst/>
          </a:prstGeom>
          <a:noFill/>
          <a:ln w="9525">
            <a:solidFill>
              <a:srgbClr val="2F758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6" name="文本框 57"/>
          <p:cNvSpPr txBox="1">
            <a:spLocks noChangeArrowheads="1"/>
          </p:cNvSpPr>
          <p:nvPr/>
        </p:nvSpPr>
        <p:spPr bwMode="auto">
          <a:xfrm>
            <a:off x="642938" y="5664200"/>
            <a:ext cx="20923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1.</a:t>
            </a:r>
            <a:r>
              <a:rPr lang="zh-CN" altLang="en-US"/>
              <a:t>选择开票的订单</a:t>
            </a:r>
            <a:endParaRPr lang="zh-CN" altLang="en-US"/>
          </a:p>
        </p:txBody>
      </p:sp>
      <p:sp>
        <p:nvSpPr>
          <p:cNvPr id="35847" name="文本框 58"/>
          <p:cNvSpPr txBox="1">
            <a:spLocks noChangeArrowheads="1"/>
          </p:cNvSpPr>
          <p:nvPr/>
        </p:nvSpPr>
        <p:spPr bwMode="auto">
          <a:xfrm>
            <a:off x="3929063" y="5708650"/>
            <a:ext cx="1897062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2.</a:t>
            </a:r>
            <a:r>
              <a:rPr lang="zh-CN" altLang="en-US"/>
              <a:t>填写开票信息</a:t>
            </a:r>
            <a:endParaRPr lang="zh-CN" altLang="en-US"/>
          </a:p>
        </p:txBody>
      </p:sp>
      <p:sp>
        <p:nvSpPr>
          <p:cNvPr id="35848" name="文本框 59"/>
          <p:cNvSpPr txBox="1">
            <a:spLocks noChangeArrowheads="1"/>
          </p:cNvSpPr>
          <p:nvPr/>
        </p:nvSpPr>
        <p:spPr bwMode="auto">
          <a:xfrm>
            <a:off x="6962775" y="5694363"/>
            <a:ext cx="184943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3.</a:t>
            </a:r>
            <a:r>
              <a:rPr lang="zh-CN" altLang="en-US"/>
              <a:t>查看开票记录</a:t>
            </a:r>
            <a:endParaRPr lang="zh-CN" altLang="en-US"/>
          </a:p>
        </p:txBody>
      </p:sp>
      <p:sp>
        <p:nvSpPr>
          <p:cNvPr id="35849" name="文本框 60"/>
          <p:cNvSpPr txBox="1">
            <a:spLocks noChangeArrowheads="1"/>
          </p:cNvSpPr>
          <p:nvPr/>
        </p:nvSpPr>
        <p:spPr bwMode="auto">
          <a:xfrm>
            <a:off x="9801225" y="5708650"/>
            <a:ext cx="18494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4.</a:t>
            </a:r>
            <a:r>
              <a:rPr lang="zh-CN" altLang="en-US"/>
              <a:t>查看电子发票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3.产品方案-信息化场景·数据大屏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36866" name="内容占位符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1216025"/>
            <a:ext cx="48450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内容占位符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3740150"/>
            <a:ext cx="4879975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216025"/>
            <a:ext cx="49720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740150"/>
            <a:ext cx="497205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3.产品方案-金融场景·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校园缴费</a:t>
            </a:r>
            <a:r>
              <a:rPr lang="en-US" altLang="zh-CN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37890" name="组合 25"/>
          <p:cNvGrpSpPr/>
          <p:nvPr/>
        </p:nvGrpSpPr>
        <p:grpSpPr bwMode="auto">
          <a:xfrm>
            <a:off x="73025" y="1130300"/>
            <a:ext cx="11483975" cy="4962525"/>
            <a:chOff x="1105" y="1952"/>
            <a:chExt cx="17576" cy="7595"/>
          </a:xfrm>
        </p:grpSpPr>
        <p:grpSp>
          <p:nvGrpSpPr>
            <p:cNvPr id="37891" name="组合 32"/>
            <p:cNvGrpSpPr/>
            <p:nvPr/>
          </p:nvGrpSpPr>
          <p:grpSpPr bwMode="auto">
            <a:xfrm>
              <a:off x="1105" y="3472"/>
              <a:ext cx="17576" cy="6075"/>
              <a:chOff x="191225" y="1801012"/>
              <a:chExt cx="12000775" cy="4147953"/>
            </a:xfrm>
          </p:grpSpPr>
          <p:cxnSp>
            <p:nvCxnSpPr>
              <p:cNvPr id="16" name="直接连接符 3"/>
              <p:cNvCxnSpPr/>
              <p:nvPr/>
            </p:nvCxnSpPr>
            <p:spPr>
              <a:xfrm flipH="1">
                <a:off x="6032355" y="1801657"/>
                <a:ext cx="31519" cy="4147308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7893" name="文本框 16"/>
              <p:cNvSpPr txBox="1">
                <a:spLocks noChangeArrowheads="1"/>
              </p:cNvSpPr>
              <p:nvPr/>
            </p:nvSpPr>
            <p:spPr bwMode="auto">
              <a:xfrm>
                <a:off x="4664337" y="1801012"/>
                <a:ext cx="1061884" cy="384870"/>
              </a:xfrm>
              <a:prstGeom prst="rect">
                <a:avLst/>
              </a:prstGeom>
              <a:solidFill>
                <a:srgbClr val="00A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b="1">
                    <a:solidFill>
                      <a:schemeClr val="bg1"/>
                    </a:solidFill>
                    <a:latin typeface="微软雅黑" pitchFamily="2" charset="-122"/>
                    <a:ea typeface="微软雅黑" pitchFamily="2" charset="-122"/>
                  </a:rPr>
                  <a:t>过去</a:t>
                </a:r>
                <a:endParaRPr lang="zh-CN" altLang="en-US" b="1">
                  <a:solidFill>
                    <a:schemeClr val="bg1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7894" name="文本框 17"/>
              <p:cNvSpPr txBox="1">
                <a:spLocks noChangeArrowheads="1"/>
              </p:cNvSpPr>
              <p:nvPr/>
            </p:nvSpPr>
            <p:spPr bwMode="auto">
              <a:xfrm>
                <a:off x="6404282" y="1801012"/>
                <a:ext cx="1061884" cy="384870"/>
              </a:xfrm>
              <a:prstGeom prst="rect">
                <a:avLst/>
              </a:prstGeom>
              <a:solidFill>
                <a:srgbClr val="00A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b="1">
                    <a:solidFill>
                      <a:schemeClr val="bg1"/>
                    </a:solidFill>
                    <a:latin typeface="微软雅黑" pitchFamily="2" charset="-122"/>
                    <a:ea typeface="微软雅黑" pitchFamily="2" charset="-122"/>
                  </a:rPr>
                  <a:t>现在</a:t>
                </a:r>
                <a:endParaRPr lang="zh-CN" altLang="en-US" b="1">
                  <a:solidFill>
                    <a:schemeClr val="bg1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19" name="右大括号 18"/>
              <p:cNvSpPr/>
              <p:nvPr/>
            </p:nvSpPr>
            <p:spPr>
              <a:xfrm>
                <a:off x="3711497" y="2478497"/>
                <a:ext cx="608832" cy="3263103"/>
              </a:xfrm>
              <a:prstGeom prst="rightBrace">
                <a:avLst/>
              </a:prstGeom>
              <a:ln>
                <a:solidFill>
                  <a:srgbClr val="004E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sz="1400"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7896" name="文本框 19"/>
              <p:cNvSpPr txBox="1">
                <a:spLocks noChangeArrowheads="1"/>
              </p:cNvSpPr>
              <p:nvPr/>
            </p:nvSpPr>
            <p:spPr bwMode="auto">
              <a:xfrm>
                <a:off x="4375941" y="3879010"/>
                <a:ext cx="1465006" cy="384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zh-CN" altLang="en-US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至少</a:t>
                </a:r>
                <a:r>
                  <a:rPr lang="en-US" altLang="zh-CN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5</a:t>
                </a:r>
                <a:r>
                  <a:rPr lang="zh-CN" altLang="en-US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天</a:t>
                </a:r>
                <a:endParaRPr lang="zh-CN" altLang="en-US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679295" y="2430389"/>
                <a:ext cx="2032201" cy="510948"/>
              </a:xfrm>
              <a:prstGeom prst="rect">
                <a:avLst/>
              </a:prstGeom>
              <a:solidFill>
                <a:srgbClr val="4EA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sz="140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  <a:sym typeface="宋体" panose="02010600030101010101" pitchFamily="2" charset="-122"/>
                  </a:rPr>
                  <a:t>制定收费项目</a:t>
                </a:r>
                <a:endParaRPr lang="zh-CN" altLang="en-US" sz="1400">
                  <a:solidFill>
                    <a:srgbClr val="FFFFFF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679295" y="3322890"/>
                <a:ext cx="2032201" cy="512607"/>
              </a:xfrm>
              <a:prstGeom prst="rect">
                <a:avLst/>
              </a:prstGeom>
              <a:solidFill>
                <a:srgbClr val="4EA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sz="140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  <a:sym typeface="宋体" panose="02010600030101010101" pitchFamily="2" charset="-122"/>
                  </a:rPr>
                  <a:t>开会或校内通知</a:t>
                </a:r>
                <a:endParaRPr lang="zh-CN" altLang="en-US" sz="1400">
                  <a:solidFill>
                    <a:srgbClr val="FFFFFF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679295" y="4263499"/>
                <a:ext cx="2032201" cy="510948"/>
              </a:xfrm>
              <a:prstGeom prst="rect">
                <a:avLst/>
              </a:prstGeom>
              <a:solidFill>
                <a:srgbClr val="4EA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sz="140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  <a:sym typeface="宋体" panose="02010600030101010101" pitchFamily="2" charset="-122"/>
                  </a:rPr>
                  <a:t>通知学生告知家长</a:t>
                </a:r>
                <a:endParaRPr lang="zh-CN" altLang="en-US" sz="1400">
                  <a:solidFill>
                    <a:srgbClr val="FFFFFF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679295" y="5335163"/>
                <a:ext cx="2032201" cy="510948"/>
              </a:xfrm>
              <a:prstGeom prst="rect">
                <a:avLst/>
              </a:prstGeom>
              <a:solidFill>
                <a:srgbClr val="4EA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sz="140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  <a:sym typeface="宋体" panose="02010600030101010101" pitchFamily="2" charset="-122"/>
                  </a:rPr>
                  <a:t>家长确认回复</a:t>
                </a:r>
                <a:endParaRPr lang="zh-CN" altLang="en-US" sz="1400">
                  <a:solidFill>
                    <a:srgbClr val="FFFFFF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7901" name="文本框 24"/>
              <p:cNvSpPr txBox="1">
                <a:spLocks noChangeArrowheads="1"/>
              </p:cNvSpPr>
              <p:nvPr/>
            </p:nvSpPr>
            <p:spPr bwMode="auto">
              <a:xfrm>
                <a:off x="6218479" y="3879010"/>
                <a:ext cx="1613937" cy="384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zh-CN" altLang="en-US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至多</a:t>
                </a:r>
                <a:r>
                  <a:rPr lang="en-US" altLang="zh-CN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1</a:t>
                </a:r>
                <a:r>
                  <a:rPr lang="zh-CN" altLang="en-US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小时</a:t>
                </a:r>
                <a:endParaRPr lang="zh-CN" altLang="en-US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26" name="左大括号 25"/>
              <p:cNvSpPr/>
              <p:nvPr/>
            </p:nvSpPr>
            <p:spPr>
              <a:xfrm>
                <a:off x="7755993" y="2478497"/>
                <a:ext cx="383216" cy="3263103"/>
              </a:xfrm>
              <a:prstGeom prst="leftBrace">
                <a:avLst/>
              </a:prstGeom>
              <a:ln>
                <a:solidFill>
                  <a:srgbClr val="004E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sz="1400"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293490" y="2432048"/>
                <a:ext cx="2032203" cy="510948"/>
              </a:xfrm>
              <a:prstGeom prst="rect">
                <a:avLst/>
              </a:prstGeom>
              <a:solidFill>
                <a:srgbClr val="4EA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sz="140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  <a:sym typeface="宋体" panose="02010600030101010101" pitchFamily="2" charset="-122"/>
                  </a:rPr>
                  <a:t>在线制定收费项目</a:t>
                </a:r>
                <a:endParaRPr lang="zh-CN" altLang="en-US" sz="1400">
                  <a:solidFill>
                    <a:srgbClr val="FFFFFF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401322" y="5335163"/>
                <a:ext cx="2032201" cy="510948"/>
              </a:xfrm>
              <a:prstGeom prst="rect">
                <a:avLst/>
              </a:prstGeom>
              <a:solidFill>
                <a:srgbClr val="4EA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sz="1400">
                    <a:solidFill>
                      <a:srgbClr val="FFFFFF"/>
                    </a:solidFill>
                    <a:latin typeface="微软雅黑" pitchFamily="2" charset="-122"/>
                    <a:ea typeface="微软雅黑" pitchFamily="2" charset="-122"/>
                    <a:sym typeface="宋体" panose="02010600030101010101" pitchFamily="2" charset="-122"/>
                  </a:rPr>
                  <a:t>系统自动推送并自动统计</a:t>
                </a:r>
                <a:endParaRPr lang="zh-CN" altLang="en-US" sz="1400">
                  <a:solidFill>
                    <a:srgbClr val="FFFFFF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9" name="箭头: 下 14"/>
              <p:cNvSpPr/>
              <p:nvPr/>
            </p:nvSpPr>
            <p:spPr>
              <a:xfrm>
                <a:off x="2500470" y="3019306"/>
                <a:ext cx="295291" cy="227273"/>
              </a:xfrm>
              <a:prstGeom prst="downArrow">
                <a:avLst/>
              </a:prstGeom>
              <a:solidFill>
                <a:srgbClr val="4EA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sz="1400"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0" name="箭头: 下 15"/>
              <p:cNvSpPr/>
              <p:nvPr/>
            </p:nvSpPr>
            <p:spPr>
              <a:xfrm>
                <a:off x="2467291" y="3959916"/>
                <a:ext cx="295291" cy="225614"/>
              </a:xfrm>
              <a:prstGeom prst="downArrow">
                <a:avLst/>
              </a:prstGeom>
              <a:solidFill>
                <a:srgbClr val="4EA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sz="1400"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1" name="箭头: 下 16"/>
              <p:cNvSpPr/>
              <p:nvPr/>
            </p:nvSpPr>
            <p:spPr>
              <a:xfrm>
                <a:off x="2432454" y="4976836"/>
                <a:ext cx="295291" cy="227273"/>
              </a:xfrm>
              <a:prstGeom prst="downArrow">
                <a:avLst/>
              </a:prstGeom>
              <a:solidFill>
                <a:srgbClr val="4EA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sz="1400"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2" name="箭头: 下 17"/>
              <p:cNvSpPr/>
              <p:nvPr/>
            </p:nvSpPr>
            <p:spPr>
              <a:xfrm>
                <a:off x="9064898" y="3246579"/>
                <a:ext cx="608831" cy="1677171"/>
              </a:xfrm>
              <a:prstGeom prst="downArrow">
                <a:avLst/>
              </a:prstGeom>
              <a:solidFill>
                <a:srgbClr val="4EA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sz="1400"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7909" name="文本框 32"/>
              <p:cNvSpPr txBox="1">
                <a:spLocks noChangeArrowheads="1"/>
              </p:cNvSpPr>
              <p:nvPr/>
            </p:nvSpPr>
            <p:spPr bwMode="auto">
              <a:xfrm>
                <a:off x="191225" y="2415897"/>
                <a:ext cx="1566998" cy="48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     涉及人员：</a:t>
                </a:r>
                <a:endParaRPr lang="en-US" altLang="zh-CN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学校会计</a:t>
                </a:r>
                <a:r>
                  <a:rPr lang="en-US" altLang="zh-CN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/</a:t>
                </a:r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管理</a:t>
                </a:r>
                <a:endParaRPr lang="zh-CN" altLang="en-US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7910" name="文本框 33"/>
              <p:cNvSpPr txBox="1">
                <a:spLocks noChangeArrowheads="1"/>
              </p:cNvSpPr>
              <p:nvPr/>
            </p:nvSpPr>
            <p:spPr bwMode="auto">
              <a:xfrm>
                <a:off x="415982" y="3320178"/>
                <a:ext cx="1566998" cy="48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涉及人员：</a:t>
                </a:r>
                <a:endParaRPr lang="en-US" altLang="zh-CN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班主任</a:t>
                </a:r>
                <a:endParaRPr lang="zh-CN" altLang="en-US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7911" name="文本框 34"/>
              <p:cNvSpPr txBox="1">
                <a:spLocks noChangeArrowheads="1"/>
              </p:cNvSpPr>
              <p:nvPr/>
            </p:nvSpPr>
            <p:spPr bwMode="auto">
              <a:xfrm>
                <a:off x="454492" y="4229928"/>
                <a:ext cx="1566998" cy="48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涉及人员：</a:t>
                </a:r>
                <a:endParaRPr lang="en-US" altLang="zh-CN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家长</a:t>
                </a:r>
                <a:r>
                  <a:rPr lang="en-US" altLang="zh-CN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/</a:t>
                </a:r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学生</a:t>
                </a:r>
                <a:endParaRPr lang="zh-CN" altLang="en-US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7912" name="文本框 35"/>
              <p:cNvSpPr txBox="1">
                <a:spLocks noChangeArrowheads="1"/>
              </p:cNvSpPr>
              <p:nvPr/>
            </p:nvSpPr>
            <p:spPr bwMode="auto">
              <a:xfrm>
                <a:off x="437973" y="5298868"/>
                <a:ext cx="1566998" cy="48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涉及人员：</a:t>
                </a:r>
                <a:endParaRPr lang="en-US" altLang="zh-CN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家长</a:t>
                </a:r>
                <a:r>
                  <a:rPr lang="en-US" altLang="zh-CN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/</a:t>
                </a:r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学生</a:t>
                </a:r>
                <a:endParaRPr lang="zh-CN" altLang="en-US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7913" name="文本框 36"/>
              <p:cNvSpPr txBox="1">
                <a:spLocks noChangeArrowheads="1"/>
              </p:cNvSpPr>
              <p:nvPr/>
            </p:nvSpPr>
            <p:spPr bwMode="auto">
              <a:xfrm>
                <a:off x="10388939" y="2393662"/>
                <a:ext cx="1566998" cy="48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     涉及人员：</a:t>
                </a:r>
                <a:endParaRPr lang="en-US" altLang="zh-CN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学校会计</a:t>
                </a:r>
                <a:r>
                  <a:rPr lang="en-US" altLang="zh-CN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/</a:t>
                </a:r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管理</a:t>
                </a:r>
                <a:endParaRPr lang="zh-CN" altLang="en-US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7914" name="文本框 37"/>
              <p:cNvSpPr txBox="1">
                <a:spLocks noChangeArrowheads="1"/>
              </p:cNvSpPr>
              <p:nvPr/>
            </p:nvSpPr>
            <p:spPr bwMode="auto">
              <a:xfrm>
                <a:off x="10625002" y="5262529"/>
                <a:ext cx="1566998" cy="48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   涉及人员：</a:t>
                </a:r>
                <a:endParaRPr lang="en-US" altLang="zh-CN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  <a:p>
                <a:pPr eaLnBrk="0" hangingPunct="0"/>
                <a:r>
                  <a:rPr lang="zh-CN" altLang="en-US" sz="1200">
                    <a:solidFill>
                      <a:srgbClr val="002060"/>
                    </a:solidFill>
                    <a:latin typeface="微软雅黑" pitchFamily="2" charset="-122"/>
                    <a:ea typeface="微软雅黑" pitchFamily="2" charset="-122"/>
                  </a:rPr>
                  <a:t> 云缴费平台</a:t>
                </a:r>
                <a:endParaRPr lang="zh-CN" altLang="en-US" sz="1200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endParaRPr>
              </a:p>
            </p:txBody>
          </p:sp>
        </p:grpSp>
        <p:sp>
          <p:nvSpPr>
            <p:cNvPr id="37915" name="文本框 14"/>
            <p:cNvSpPr txBox="1">
              <a:spLocks noChangeArrowheads="1"/>
            </p:cNvSpPr>
            <p:nvPr/>
          </p:nvSpPr>
          <p:spPr bwMode="auto">
            <a:xfrm>
              <a:off x="3938" y="1952"/>
              <a:ext cx="11911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lang="zh-CN" altLang="en-US" b="1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rPr>
                <a:t>从启动缴费完成收缴，过去总耗时超过</a:t>
              </a:r>
              <a:r>
                <a:rPr lang="en-US" altLang="zh-CN" b="1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rPr>
                <a:t>3</a:t>
              </a:r>
              <a:r>
                <a:rPr lang="zh-CN" altLang="en-US" b="1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rPr>
                <a:t>个月，现在只需</a:t>
              </a:r>
              <a:r>
                <a:rPr lang="en-US" altLang="zh-CN" b="1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rPr>
                <a:t>1</a:t>
              </a:r>
              <a:r>
                <a:rPr lang="zh-CN" altLang="en-US" b="1">
                  <a:solidFill>
                    <a:srgbClr val="002060"/>
                  </a:solidFill>
                  <a:latin typeface="微软雅黑" pitchFamily="2" charset="-122"/>
                  <a:ea typeface="微软雅黑" pitchFamily="2" charset="-122"/>
                </a:rPr>
                <a:t>周即可完成</a:t>
              </a:r>
              <a:endParaRPr lang="zh-CN" altLang="en-US" b="1">
                <a:solidFill>
                  <a:srgbClr val="002060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3.产品方案-金融场景·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校园缴费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3891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149350"/>
            <a:ext cx="2066925" cy="4475163"/>
          </a:xfrm>
          <a:prstGeom prst="rect">
            <a:avLst/>
          </a:prstGeom>
          <a:noFill/>
          <a:ln w="9525">
            <a:solidFill>
              <a:srgbClr val="154EA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箭头 5"/>
          <p:cNvSpPr/>
          <p:nvPr/>
        </p:nvSpPr>
        <p:spPr>
          <a:xfrm>
            <a:off x="4159250" y="2911475"/>
            <a:ext cx="363538" cy="377825"/>
          </a:xfrm>
          <a:prstGeom prst="rightArrow">
            <a:avLst/>
          </a:prstGeom>
          <a:solidFill>
            <a:srgbClr val="154E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7319963" y="2955925"/>
            <a:ext cx="363537" cy="377825"/>
          </a:xfrm>
          <a:prstGeom prst="rightArrow">
            <a:avLst/>
          </a:prstGeom>
          <a:solidFill>
            <a:srgbClr val="154E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kumimoji="1" lang="zh-CN" altLang="en-US"/>
          </a:p>
        </p:txBody>
      </p:sp>
      <p:pic>
        <p:nvPicPr>
          <p:cNvPr id="38917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1141413"/>
            <a:ext cx="2087563" cy="4522787"/>
          </a:xfrm>
          <a:prstGeom prst="rect">
            <a:avLst/>
          </a:prstGeom>
          <a:noFill/>
          <a:ln w="9525">
            <a:solidFill>
              <a:srgbClr val="154EA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8" name="文本框 8"/>
          <p:cNvSpPr txBox="1">
            <a:spLocks noChangeArrowheads="1"/>
          </p:cNvSpPr>
          <p:nvPr/>
        </p:nvSpPr>
        <p:spPr bwMode="auto">
          <a:xfrm>
            <a:off x="1739900" y="5748338"/>
            <a:ext cx="21494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1.</a:t>
            </a:r>
            <a:r>
              <a:rPr lang="zh-CN" altLang="en-US"/>
              <a:t>绑定缴费学生</a:t>
            </a:r>
            <a:endParaRPr lang="en-US" altLang="zh-CN"/>
          </a:p>
        </p:txBody>
      </p:sp>
      <p:sp>
        <p:nvSpPr>
          <p:cNvPr id="38919" name="文本框 9"/>
          <p:cNvSpPr txBox="1">
            <a:spLocks noChangeArrowheads="1"/>
          </p:cNvSpPr>
          <p:nvPr/>
        </p:nvSpPr>
        <p:spPr bwMode="auto">
          <a:xfrm>
            <a:off x="4864100" y="5786438"/>
            <a:ext cx="21494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zh-CN"/>
              <a:t>2</a:t>
            </a:r>
            <a:r>
              <a:rPr lang="en-US" altLang="zh-CN"/>
              <a:t>.</a:t>
            </a:r>
            <a:r>
              <a:rPr lang="zh-CN" altLang="en-US"/>
              <a:t>选择缴费项目</a:t>
            </a:r>
            <a:endParaRPr lang="en-US" altLang="zh-CN"/>
          </a:p>
        </p:txBody>
      </p:sp>
      <p:sp>
        <p:nvSpPr>
          <p:cNvPr id="38920" name="文本框 10"/>
          <p:cNvSpPr txBox="1">
            <a:spLocks noChangeArrowheads="1"/>
          </p:cNvSpPr>
          <p:nvPr/>
        </p:nvSpPr>
        <p:spPr bwMode="auto">
          <a:xfrm>
            <a:off x="8001000" y="5786438"/>
            <a:ext cx="21494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zh-CN"/>
              <a:t>3</a:t>
            </a:r>
            <a:r>
              <a:rPr lang="en-US" altLang="zh-CN"/>
              <a:t>.</a:t>
            </a:r>
            <a:r>
              <a:rPr lang="zh-CN" altLang="en-US"/>
              <a:t>在线移动支付</a:t>
            </a:r>
            <a:endParaRPr lang="en-US" altLang="zh-CN"/>
          </a:p>
        </p:txBody>
      </p:sp>
      <p:pic>
        <p:nvPicPr>
          <p:cNvPr id="38921" name="图片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147763"/>
            <a:ext cx="2087563" cy="4522787"/>
          </a:xfrm>
          <a:prstGeom prst="rect">
            <a:avLst/>
          </a:prstGeom>
          <a:noFill/>
          <a:ln w="9525">
            <a:solidFill>
              <a:srgbClr val="5895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3.产品方案-金融场景·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校园缴费</a:t>
            </a:r>
            <a:r>
              <a:rPr lang="en-US" altLang="zh-CN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39938" name="组合 3"/>
          <p:cNvGrpSpPr/>
          <p:nvPr/>
        </p:nvGrpSpPr>
        <p:grpSpPr bwMode="auto">
          <a:xfrm>
            <a:off x="282575" y="1295400"/>
            <a:ext cx="11433175" cy="4508500"/>
            <a:chOff x="1067" y="2400"/>
            <a:chExt cx="16506" cy="6508"/>
          </a:xfrm>
        </p:grpSpPr>
        <p:sp>
          <p:nvSpPr>
            <p:cNvPr id="40" name="矩形 39"/>
            <p:cNvSpPr/>
            <p:nvPr/>
          </p:nvSpPr>
          <p:spPr>
            <a:xfrm>
              <a:off x="14133" y="2480"/>
              <a:ext cx="3440" cy="6428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kumimoji="1" lang="zh-CN" altLang="en-US" sz="1400" dirty="0"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67" y="2400"/>
              <a:ext cx="3440" cy="6508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kumimoji="1" lang="zh-CN" altLang="en-US" sz="1400" dirty="0">
                <a:latin typeface="+mn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441" y="2879"/>
              <a:ext cx="2693" cy="603"/>
            </a:xfrm>
            <a:prstGeom prst="rect">
              <a:avLst/>
            </a:prstGeom>
            <a:solidFill>
              <a:srgbClr val="547CE2"/>
            </a:solidFill>
            <a:ln>
              <a:solidFill>
                <a:srgbClr val="547CE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4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学费</a:t>
              </a:r>
              <a:endParaRPr lang="zh-CN" altLang="en-US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427" y="3780"/>
              <a:ext cx="2693" cy="582"/>
            </a:xfrm>
            <a:prstGeom prst="rect">
              <a:avLst/>
            </a:prstGeom>
            <a:solidFill>
              <a:srgbClr val="547CE2"/>
            </a:solidFill>
            <a:ln>
              <a:solidFill>
                <a:srgbClr val="547CE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4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书本费</a:t>
              </a:r>
              <a:endParaRPr lang="zh-CN" altLang="en-US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429" y="5386"/>
              <a:ext cx="2693" cy="543"/>
            </a:xfrm>
            <a:prstGeom prst="rect">
              <a:avLst/>
            </a:prstGeom>
            <a:solidFill>
              <a:srgbClr val="547CE2"/>
            </a:solidFill>
            <a:ln>
              <a:solidFill>
                <a:srgbClr val="547CE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4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服装费</a:t>
              </a:r>
              <a:endParaRPr lang="zh-CN" altLang="en-US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429" y="7001"/>
              <a:ext cx="2693" cy="484"/>
            </a:xfrm>
            <a:prstGeom prst="rect">
              <a:avLst/>
            </a:prstGeom>
            <a:solidFill>
              <a:srgbClr val="547CE2"/>
            </a:solidFill>
            <a:ln>
              <a:solidFill>
                <a:srgbClr val="547CE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4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餐费</a:t>
              </a:r>
              <a:endParaRPr lang="zh-CN" altLang="en-US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534" y="2879"/>
              <a:ext cx="1701" cy="5520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r>
                <a:rPr kumimoji="1" lang="zh-CN" altLang="en-US" sz="1400" dirty="0">
                  <a:latin typeface="+mn-ea"/>
                  <a:sym typeface="+mn-ea"/>
                </a:rPr>
                <a:t>微</a:t>
              </a:r>
              <a:endParaRPr kumimoji="1" lang="en-US" altLang="zh-CN" sz="1400" dirty="0">
                <a:latin typeface="+mn-ea"/>
                <a:sym typeface="+mn-ea"/>
              </a:endParaRPr>
            </a:p>
            <a:p>
              <a:pPr algn="ctr" eaLnBrk="0" hangingPunct="0">
                <a:buFontTx/>
                <a:buNone/>
                <a:defRPr/>
              </a:pPr>
              <a:endParaRPr kumimoji="1" lang="en-US" altLang="zh-CN" sz="1400" dirty="0">
                <a:latin typeface="+mn-ea"/>
                <a:sym typeface="+mn-ea"/>
              </a:endParaRPr>
            </a:p>
            <a:p>
              <a:pPr algn="ctr" eaLnBrk="0" hangingPunct="0">
                <a:buFontTx/>
                <a:buNone/>
                <a:defRPr/>
              </a:pPr>
              <a:r>
                <a:rPr kumimoji="1" lang="zh-CN" altLang="en-US" sz="1400" dirty="0">
                  <a:latin typeface="+mn-ea"/>
                  <a:sym typeface="+mn-ea"/>
                </a:rPr>
                <a:t>信</a:t>
              </a:r>
              <a:endParaRPr kumimoji="1" lang="en-US" altLang="zh-CN" sz="1400" dirty="0">
                <a:latin typeface="+mn-ea"/>
                <a:sym typeface="+mn-ea"/>
              </a:endParaRPr>
            </a:p>
            <a:p>
              <a:pPr algn="ctr" eaLnBrk="0" hangingPunct="0">
                <a:buFontTx/>
                <a:buNone/>
                <a:defRPr/>
              </a:pPr>
              <a:endParaRPr kumimoji="1" lang="en-US" altLang="zh-CN" sz="1400" dirty="0">
                <a:latin typeface="+mn-ea"/>
                <a:sym typeface="+mn-ea"/>
              </a:endParaRPr>
            </a:p>
            <a:p>
              <a:pPr algn="ctr" eaLnBrk="0" hangingPunct="0">
                <a:buFontTx/>
                <a:buNone/>
                <a:defRPr/>
              </a:pPr>
              <a:r>
                <a:rPr kumimoji="1" lang="zh-CN" altLang="en-US" sz="1400" dirty="0">
                  <a:latin typeface="+mn-ea"/>
                  <a:sym typeface="+mn-ea"/>
                </a:rPr>
                <a:t>支</a:t>
              </a:r>
              <a:endParaRPr kumimoji="1" lang="en-US" altLang="zh-CN" sz="1400" dirty="0">
                <a:latin typeface="+mn-ea"/>
                <a:sym typeface="+mn-ea"/>
              </a:endParaRPr>
            </a:p>
            <a:p>
              <a:pPr algn="ctr" eaLnBrk="0" hangingPunct="0">
                <a:buFontTx/>
                <a:buNone/>
                <a:defRPr/>
              </a:pPr>
              <a:endParaRPr kumimoji="1" lang="en-US" altLang="zh-CN" sz="1400" dirty="0">
                <a:latin typeface="+mn-ea"/>
                <a:sym typeface="+mn-ea"/>
              </a:endParaRPr>
            </a:p>
            <a:p>
              <a:pPr algn="ctr" eaLnBrk="0" hangingPunct="0">
                <a:buFontTx/>
                <a:buNone/>
                <a:defRPr/>
              </a:pPr>
              <a:r>
                <a:rPr kumimoji="1" lang="zh-CN" altLang="en-US" sz="1400" dirty="0">
                  <a:latin typeface="+mn-ea"/>
                  <a:sym typeface="+mn-ea"/>
                </a:rPr>
                <a:t>付</a:t>
              </a:r>
              <a:endParaRPr kumimoji="1" lang="zh-CN" altLang="en-US" sz="1400" dirty="0">
                <a:latin typeface="+mn-ea"/>
                <a:sym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4559" y="2879"/>
              <a:ext cx="2693" cy="8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4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非税账户</a:t>
              </a:r>
              <a:endParaRPr lang="zh-CN" altLang="en-US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4587" y="4249"/>
              <a:ext cx="2693" cy="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4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新华书店账户</a:t>
              </a:r>
              <a:endParaRPr lang="zh-CN" altLang="en-US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4559" y="5551"/>
              <a:ext cx="2693" cy="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4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校服厂账户</a:t>
              </a:r>
              <a:endParaRPr lang="zh-CN" altLang="en-US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4559" y="6839"/>
              <a:ext cx="2693" cy="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4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学校账户</a:t>
              </a:r>
              <a:endParaRPr lang="zh-CN" altLang="en-US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1360" y="2879"/>
              <a:ext cx="1701" cy="5520"/>
            </a:xfrm>
            <a:prstGeom prst="rect">
              <a:avLst/>
            </a:prstGeom>
            <a:solidFill>
              <a:srgbClr val="60D5A7"/>
            </a:solidFill>
            <a:ln>
              <a:solidFill>
                <a:srgbClr val="60D5A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r>
                <a:rPr kumimoji="1" lang="zh-CN" altLang="en-US" sz="1400" dirty="0">
                  <a:latin typeface="+mn-ea"/>
                  <a:sym typeface="+mn-ea"/>
                </a:rPr>
                <a:t>银</a:t>
              </a:r>
              <a:endParaRPr kumimoji="1" lang="en-US" altLang="zh-CN" sz="1400" dirty="0">
                <a:latin typeface="+mn-ea"/>
                <a:sym typeface="+mn-ea"/>
              </a:endParaRPr>
            </a:p>
            <a:p>
              <a:pPr algn="ctr" eaLnBrk="0" hangingPunct="0">
                <a:buFontTx/>
                <a:buNone/>
                <a:defRPr/>
              </a:pPr>
              <a:endParaRPr kumimoji="1" lang="en-US" altLang="zh-CN" sz="1400" dirty="0">
                <a:latin typeface="+mn-ea"/>
                <a:sym typeface="+mn-ea"/>
              </a:endParaRPr>
            </a:p>
            <a:p>
              <a:pPr algn="ctr" eaLnBrk="0" hangingPunct="0">
                <a:buFontTx/>
                <a:buNone/>
                <a:defRPr/>
              </a:pPr>
              <a:endParaRPr kumimoji="1" lang="en-US" altLang="zh-CN" sz="1400" dirty="0">
                <a:latin typeface="+mn-ea"/>
                <a:sym typeface="+mn-ea"/>
              </a:endParaRPr>
            </a:p>
            <a:p>
              <a:pPr algn="ctr" eaLnBrk="0" hangingPunct="0">
                <a:buFontTx/>
                <a:buNone/>
                <a:defRPr/>
              </a:pPr>
              <a:r>
                <a:rPr kumimoji="1" lang="zh-CN" altLang="en-US" sz="1400" dirty="0">
                  <a:latin typeface="+mn-ea"/>
                  <a:sym typeface="+mn-ea"/>
                </a:rPr>
                <a:t>行</a:t>
              </a:r>
              <a:endParaRPr kumimoji="1" lang="zh-CN" altLang="en-US" sz="1400" dirty="0">
                <a:latin typeface="+mn-ea"/>
                <a:sym typeface="+mn-ea"/>
              </a:endParaRPr>
            </a:p>
          </p:txBody>
        </p:sp>
        <p:sp>
          <p:nvSpPr>
            <p:cNvPr id="52" name="右箭头 51"/>
            <p:cNvSpPr/>
            <p:nvPr/>
          </p:nvSpPr>
          <p:spPr>
            <a:xfrm>
              <a:off x="4347" y="2959"/>
              <a:ext cx="3995" cy="667"/>
            </a:xfrm>
            <a:prstGeom prst="rightArrow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kumimoji="1" lang="zh-CN" altLang="en-US" sz="1400">
                <a:latin typeface="+mn-ea"/>
              </a:endParaRPr>
            </a:p>
          </p:txBody>
        </p:sp>
        <p:sp>
          <p:nvSpPr>
            <p:cNvPr id="53" name="右箭头 52"/>
            <p:cNvSpPr/>
            <p:nvPr/>
          </p:nvSpPr>
          <p:spPr>
            <a:xfrm>
              <a:off x="4347" y="4614"/>
              <a:ext cx="3995" cy="667"/>
            </a:xfrm>
            <a:prstGeom prst="rightArrow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kumimoji="1" lang="zh-CN" altLang="en-US" sz="1400">
                <a:latin typeface="+mn-ea"/>
              </a:endParaRPr>
            </a:p>
          </p:txBody>
        </p:sp>
        <p:sp>
          <p:nvSpPr>
            <p:cNvPr id="54" name="右箭头 53"/>
            <p:cNvSpPr/>
            <p:nvPr/>
          </p:nvSpPr>
          <p:spPr>
            <a:xfrm>
              <a:off x="4347" y="6108"/>
              <a:ext cx="3931" cy="667"/>
            </a:xfrm>
            <a:prstGeom prst="rightArrow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kumimoji="1" lang="zh-CN" altLang="en-US" sz="1400">
                <a:latin typeface="+mn-ea"/>
              </a:endParaRPr>
            </a:p>
          </p:txBody>
        </p:sp>
        <p:sp>
          <p:nvSpPr>
            <p:cNvPr id="55" name="右箭头 54"/>
            <p:cNvSpPr/>
            <p:nvPr/>
          </p:nvSpPr>
          <p:spPr>
            <a:xfrm>
              <a:off x="4347" y="7627"/>
              <a:ext cx="3931" cy="667"/>
            </a:xfrm>
            <a:prstGeom prst="rightArrow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kumimoji="1" lang="zh-CN" altLang="en-US" sz="1400">
                <a:latin typeface="+mn-ea"/>
              </a:endParaRPr>
            </a:p>
          </p:txBody>
        </p:sp>
        <p:sp>
          <p:nvSpPr>
            <p:cNvPr id="56" name="右箭头 55"/>
            <p:cNvSpPr/>
            <p:nvPr/>
          </p:nvSpPr>
          <p:spPr>
            <a:xfrm>
              <a:off x="10347" y="5148"/>
              <a:ext cx="908" cy="667"/>
            </a:xfrm>
            <a:prstGeom prst="rightArrow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kumimoji="1" lang="zh-CN" altLang="en-US" sz="1400">
                <a:latin typeface="+mn-ea"/>
              </a:endParaRPr>
            </a:p>
          </p:txBody>
        </p:sp>
        <p:sp>
          <p:nvSpPr>
            <p:cNvPr id="57" name="右箭头 56"/>
            <p:cNvSpPr/>
            <p:nvPr/>
          </p:nvSpPr>
          <p:spPr>
            <a:xfrm>
              <a:off x="13173" y="2987"/>
              <a:ext cx="908" cy="667"/>
            </a:xfrm>
            <a:prstGeom prst="rightArrow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kumimoji="1" lang="zh-CN" altLang="en-US" sz="1400">
                <a:latin typeface="+mn-ea"/>
              </a:endParaRPr>
            </a:p>
          </p:txBody>
        </p:sp>
        <p:sp>
          <p:nvSpPr>
            <p:cNvPr id="58" name="右箭头 57"/>
            <p:cNvSpPr/>
            <p:nvPr/>
          </p:nvSpPr>
          <p:spPr>
            <a:xfrm>
              <a:off x="13253" y="4481"/>
              <a:ext cx="908" cy="667"/>
            </a:xfrm>
            <a:prstGeom prst="rightArrow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kumimoji="1" lang="zh-CN" altLang="en-US" sz="1400">
                <a:latin typeface="+mn-ea"/>
              </a:endParaRPr>
            </a:p>
          </p:txBody>
        </p:sp>
        <p:sp>
          <p:nvSpPr>
            <p:cNvPr id="59" name="右箭头 58"/>
            <p:cNvSpPr/>
            <p:nvPr/>
          </p:nvSpPr>
          <p:spPr>
            <a:xfrm>
              <a:off x="13173" y="6188"/>
              <a:ext cx="908" cy="667"/>
            </a:xfrm>
            <a:prstGeom prst="rightArrow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kumimoji="1" lang="zh-CN" altLang="en-US" sz="1400">
                <a:latin typeface="+mn-ea"/>
              </a:endParaRPr>
            </a:p>
          </p:txBody>
        </p:sp>
        <p:sp>
          <p:nvSpPr>
            <p:cNvPr id="60" name="右箭头 59"/>
            <p:cNvSpPr/>
            <p:nvPr/>
          </p:nvSpPr>
          <p:spPr>
            <a:xfrm>
              <a:off x="13200" y="7439"/>
              <a:ext cx="908" cy="667"/>
            </a:xfrm>
            <a:prstGeom prst="rightArrow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kumimoji="1" lang="zh-CN" altLang="en-US" sz="1400">
                <a:latin typeface="+mn-ea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468" y="4614"/>
              <a:ext cx="2693" cy="534"/>
            </a:xfrm>
            <a:prstGeom prst="rect">
              <a:avLst/>
            </a:prstGeom>
            <a:solidFill>
              <a:srgbClr val="547CE2"/>
            </a:solidFill>
            <a:ln>
              <a:solidFill>
                <a:srgbClr val="547CE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4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保险费</a:t>
              </a:r>
              <a:endParaRPr lang="zh-CN" altLang="en-US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441" y="6188"/>
              <a:ext cx="2693" cy="582"/>
            </a:xfrm>
            <a:prstGeom prst="rect">
              <a:avLst/>
            </a:prstGeom>
            <a:solidFill>
              <a:srgbClr val="547CE2"/>
            </a:solidFill>
            <a:ln>
              <a:solidFill>
                <a:srgbClr val="547CE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4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住宿费</a:t>
              </a:r>
              <a:endParaRPr lang="zh-CN" altLang="en-US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4587" y="7909"/>
              <a:ext cx="2693" cy="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zh-CN" altLang="en-US" sz="14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。。。账户</a:t>
              </a:r>
              <a:endParaRPr lang="zh-CN" altLang="en-US" sz="1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5538" y="2879"/>
              <a:ext cx="1701" cy="5520"/>
            </a:xfrm>
            <a:prstGeom prst="rect">
              <a:avLst/>
            </a:prstGeom>
            <a:solidFill>
              <a:srgbClr val="31337B"/>
            </a:solidFill>
            <a:ln>
              <a:solidFill>
                <a:srgbClr val="31337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algn="ctr" eaLnBrk="0" hangingPunct="0">
                <a:buFontTx/>
                <a:buNone/>
                <a:defRPr/>
              </a:pPr>
              <a:r>
                <a:rPr kumimoji="1" lang="zh-CN" altLang="en-US" sz="1400" dirty="0">
                  <a:latin typeface="+mn-ea"/>
                  <a:sym typeface="+mn-ea"/>
                </a:rPr>
                <a:t>智 慧 教 育 云 服 务 平 台</a:t>
              </a:r>
              <a:endParaRPr kumimoji="1" lang="zh-CN" altLang="en-US" sz="1400" dirty="0">
                <a:latin typeface="+mn-ea"/>
                <a:sym typeface="+mn-ea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531813" y="5086350"/>
            <a:ext cx="1865312" cy="365125"/>
          </a:xfrm>
          <a:prstGeom prst="rect">
            <a:avLst/>
          </a:prstGeom>
          <a:solidFill>
            <a:srgbClr val="547CE2"/>
          </a:solidFill>
          <a:ln>
            <a:solidFill>
              <a:srgbClr val="547CE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kumimoji="1" lang="en-US" altLang="zh-CN" sz="1400" dirty="0">
                <a:latin typeface="+mn-ea"/>
                <a:sym typeface="+mn-ea"/>
              </a:rPr>
              <a:t>....</a:t>
            </a:r>
            <a:endParaRPr kumimoji="1" lang="en-US" altLang="zh-CN" sz="1400" dirty="0"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3.产品方案-金融场景·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校园缴费</a:t>
            </a:r>
            <a:r>
              <a:rPr lang="en-US" altLang="zh-CN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17410" name="组合 18"/>
          <p:cNvGrpSpPr/>
          <p:nvPr/>
        </p:nvGrpSpPr>
        <p:grpSpPr>
          <a:xfrm>
            <a:off x="766763" y="1214438"/>
            <a:ext cx="10637837" cy="4445000"/>
            <a:chOff x="1044540" y="1187263"/>
            <a:chExt cx="4971291" cy="3824791"/>
          </a:xfrm>
        </p:grpSpPr>
        <p:sp>
          <p:nvSpPr>
            <p:cNvPr id="2" name="圆角矩形 1"/>
            <p:cNvSpPr/>
            <p:nvPr/>
          </p:nvSpPr>
          <p:spPr>
            <a:xfrm>
              <a:off x="1044540" y="1187263"/>
              <a:ext cx="4971291" cy="3824791"/>
            </a:xfrm>
            <a:prstGeom prst="roundRect">
              <a:avLst>
                <a:gd name="adj" fmla="val 4476"/>
              </a:avLst>
            </a:prstGeom>
            <a:solidFill>
              <a:srgbClr val="0B5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45282" y="1681754"/>
              <a:ext cx="4970549" cy="3149989"/>
            </a:xfrm>
            <a:prstGeom prst="rect">
              <a:avLst/>
            </a:prstGeom>
            <a:solidFill>
              <a:srgbClr val="D9D9D9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30" name="TextBox 77"/>
            <p:cNvSpPr txBox="1"/>
            <p:nvPr/>
          </p:nvSpPr>
          <p:spPr>
            <a:xfrm>
              <a:off x="2710855" y="1257103"/>
              <a:ext cx="2000207" cy="3178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0" hangingPunct="0">
                <a:buClrTx/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90204" pitchFamily="34" charset="0"/>
                </a:rPr>
                <a:t>智慧教育缴费云平台资金清算流程</a:t>
              </a:r>
              <a:endParaRPr lang="zh-CN" altLang="en-US" dirty="0">
                <a:solidFill>
                  <a:schemeClr val="bg1"/>
                </a:solidFill>
                <a:latin typeface="Arial" panose="020B0604020202090204" pitchFamily="34" charset="0"/>
              </a:endParaRPr>
            </a:p>
          </p:txBody>
        </p:sp>
        <p:cxnSp>
          <p:nvCxnSpPr>
            <p:cNvPr id="4" name="直接连接符 78"/>
            <p:cNvCxnSpPr/>
            <p:nvPr/>
          </p:nvCxnSpPr>
          <p:spPr>
            <a:xfrm>
              <a:off x="1044540" y="3565463"/>
              <a:ext cx="497129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32" name="TextBox 79"/>
            <p:cNvSpPr txBox="1"/>
            <p:nvPr/>
          </p:nvSpPr>
          <p:spPr>
            <a:xfrm>
              <a:off x="1760685" y="3924782"/>
              <a:ext cx="4103288" cy="63438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0" hangingPunct="0">
                <a:buClrTx/>
              </a:pPr>
              <a:r>
                <a:rPr lang="en-US" altLang="zh-CN" sz="1400" dirty="0">
                  <a:solidFill>
                    <a:srgbClr val="727272"/>
                  </a:solidFill>
                  <a:latin typeface="方正正中黑简体" charset="-122"/>
                  <a:ea typeface="方正正中黑简体" charset="-122"/>
                </a:rPr>
                <a:t>1</a:t>
              </a:r>
              <a:r>
                <a:rPr lang="zh-CN" altLang="en-US" sz="1400" dirty="0">
                  <a:solidFill>
                    <a:srgbClr val="727272"/>
                  </a:solidFill>
                  <a:latin typeface="方正正中黑简体" charset="-122"/>
                  <a:ea typeface="方正正中黑简体" charset="-122"/>
                </a:rPr>
                <a:t>、微信缴纳学费</a:t>
              </a:r>
              <a:r>
                <a:rPr lang="en-US" altLang="zh-CN" sz="1400" dirty="0">
                  <a:solidFill>
                    <a:srgbClr val="727272"/>
                  </a:solidFill>
                  <a:latin typeface="方正正中黑简体" charset="-122"/>
                  <a:ea typeface="方正正中黑简体" charset="-122"/>
                </a:rPr>
                <a:t>T+1</a:t>
              </a:r>
              <a:r>
                <a:rPr lang="zh-CN" altLang="en-US" sz="1400" dirty="0">
                  <a:solidFill>
                    <a:srgbClr val="727272"/>
                  </a:solidFill>
                  <a:latin typeface="方正正中黑简体" charset="-122"/>
                  <a:ea typeface="方正正中黑简体" charset="-122"/>
                </a:rPr>
                <a:t>结算，支付完成后第二天到账；</a:t>
              </a:r>
              <a:endParaRPr lang="zh-CN" altLang="en-US" sz="1400" dirty="0">
                <a:solidFill>
                  <a:srgbClr val="727272"/>
                </a:solidFill>
                <a:latin typeface="方正正中黑简体" charset="-122"/>
                <a:ea typeface="方正正中黑简体" charset="-122"/>
              </a:endParaRPr>
            </a:p>
            <a:p>
              <a:pPr eaLnBrk="0" hangingPunct="0">
                <a:buClrTx/>
              </a:pPr>
              <a:r>
                <a:rPr lang="en-US" altLang="zh-CN" sz="1400" dirty="0">
                  <a:solidFill>
                    <a:srgbClr val="727272"/>
                  </a:solidFill>
                  <a:latin typeface="方正正中黑简体" charset="-122"/>
                  <a:ea typeface="方正正中黑简体" charset="-122"/>
                </a:rPr>
                <a:t>2</a:t>
              </a:r>
              <a:r>
                <a:rPr lang="zh-CN" altLang="en-US" sz="1400" dirty="0">
                  <a:solidFill>
                    <a:srgbClr val="727272"/>
                  </a:solidFill>
                  <a:latin typeface="方正正中黑简体" charset="-122"/>
                  <a:ea typeface="方正正中黑简体" charset="-122"/>
                </a:rPr>
                <a:t>、湖南农行与微信签署合作协议，总行上收后为总行平台；</a:t>
              </a:r>
              <a:endParaRPr lang="en-US" altLang="zh-CN" sz="1400" dirty="0">
                <a:solidFill>
                  <a:srgbClr val="727272"/>
                </a:solidFill>
                <a:latin typeface="方正正中黑简体" charset="-122"/>
                <a:ea typeface="方正正中黑简体" charset="-122"/>
              </a:endParaRPr>
            </a:p>
            <a:p>
              <a:pPr eaLnBrk="0" hangingPunct="0">
                <a:buClrTx/>
              </a:pPr>
              <a:r>
                <a:rPr lang="en-US" altLang="zh-CN" sz="1400" dirty="0">
                  <a:solidFill>
                    <a:srgbClr val="727272"/>
                  </a:solidFill>
                  <a:latin typeface="方正正中黑简体" charset="-122"/>
                  <a:ea typeface="方正正中黑简体" charset="-122"/>
                </a:rPr>
                <a:t>3</a:t>
              </a:r>
              <a:r>
                <a:rPr lang="zh-CN" altLang="en-US" sz="1400" dirty="0">
                  <a:solidFill>
                    <a:srgbClr val="727272"/>
                  </a:solidFill>
                  <a:latin typeface="方正正中黑简体" charset="-122"/>
                  <a:ea typeface="方正正中黑简体" charset="-122"/>
                </a:rPr>
                <a:t>、提供大数据分析平台，可查询缴费情况和交易流水明细，是信息化教育的有效补充。</a:t>
              </a:r>
              <a:endParaRPr lang="en-US" altLang="zh-CN" sz="1400" dirty="0">
                <a:solidFill>
                  <a:srgbClr val="727272"/>
                </a:solidFill>
                <a:latin typeface="方正正中黑简体" charset="-122"/>
                <a:ea typeface="方正正中黑简体" charset="-122"/>
              </a:endParaRPr>
            </a:p>
          </p:txBody>
        </p:sp>
      </p:grpSp>
      <p:sp>
        <p:nvSpPr>
          <p:cNvPr id="17411" name="矩形 35"/>
          <p:cNvSpPr/>
          <p:nvPr/>
        </p:nvSpPr>
        <p:spPr>
          <a:xfrm>
            <a:off x="1311275" y="2336800"/>
            <a:ext cx="1587500" cy="611188"/>
          </a:xfrm>
          <a:prstGeom prst="rect">
            <a:avLst/>
          </a:prstGeom>
          <a:solidFill>
            <a:srgbClr val="0484B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ffectLst>
            <a:outerShdw dist="19050" dir="5400000" algn="ctr" rotWithShape="0">
              <a:srgbClr val="808080">
                <a:alpha val="62999"/>
              </a:srgbClr>
            </a:outerShdw>
          </a:effectLst>
        </p:spPr>
        <p:txBody>
          <a:bodyPr anchor="ctr"/>
          <a:p>
            <a:pPr algn="ctr" eaLnBrk="0" hangingPunct="0">
              <a:buClrTx/>
            </a:pPr>
            <a:r>
              <a:rPr lang="zh-CN" altLang="en-US" dirty="0">
                <a:solidFill>
                  <a:srgbClr val="FFFFFF"/>
                </a:solidFill>
                <a:latin typeface="Calibri" panose="020F0502020204030204" pitchFamily="34" charset="0"/>
              </a:rPr>
              <a:t>学生家长</a:t>
            </a: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412" name="矩形 36"/>
          <p:cNvSpPr/>
          <p:nvPr/>
        </p:nvSpPr>
        <p:spPr>
          <a:xfrm>
            <a:off x="3729038" y="2336800"/>
            <a:ext cx="1587500" cy="611188"/>
          </a:xfrm>
          <a:prstGeom prst="rect">
            <a:avLst/>
          </a:prstGeom>
          <a:solidFill>
            <a:srgbClr val="0FB746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ffectLst>
            <a:outerShdw dist="19050" dir="5400000" algn="ctr" rotWithShape="0">
              <a:srgbClr val="808080">
                <a:alpha val="62999"/>
              </a:srgbClr>
            </a:outerShdw>
          </a:effectLst>
        </p:spPr>
        <p:txBody>
          <a:bodyPr anchor="ctr"/>
          <a:p>
            <a:pPr algn="ctr" eaLnBrk="0" hangingPunct="0">
              <a:buClrTx/>
            </a:pPr>
            <a:r>
              <a:rPr lang="zh-CN" altLang="en-US" dirty="0">
                <a:solidFill>
                  <a:srgbClr val="FFFFFF"/>
                </a:solidFill>
                <a:latin typeface="Calibri" panose="020F0502020204030204" pitchFamily="34" charset="0"/>
              </a:rPr>
              <a:t>微信财付通</a:t>
            </a: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413" name="矩形 37"/>
          <p:cNvSpPr/>
          <p:nvPr/>
        </p:nvSpPr>
        <p:spPr>
          <a:xfrm>
            <a:off x="6148388" y="2336800"/>
            <a:ext cx="1587500" cy="611188"/>
          </a:xfrm>
          <a:prstGeom prst="rect">
            <a:avLst/>
          </a:prstGeom>
          <a:solidFill>
            <a:srgbClr val="0B5FD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ffectLst>
            <a:outerShdw dist="19050" dir="5400000" algn="ctr" rotWithShape="0">
              <a:srgbClr val="808080">
                <a:alpha val="62999"/>
              </a:srgbClr>
            </a:outerShdw>
          </a:effectLst>
        </p:spPr>
        <p:txBody>
          <a:bodyPr anchor="ctr"/>
          <a:p>
            <a:pPr algn="ctr" eaLnBrk="0" hangingPunct="0">
              <a:buClrTx/>
            </a:pPr>
            <a:r>
              <a:rPr lang="zh-CN" altLang="en-US" dirty="0">
                <a:solidFill>
                  <a:srgbClr val="FFFFFF"/>
                </a:solidFill>
                <a:latin typeface="Calibri" panose="020F0502020204030204" pitchFamily="34" charset="0"/>
              </a:rPr>
              <a:t>银行</a:t>
            </a: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414" name="矩形 65"/>
          <p:cNvSpPr/>
          <p:nvPr/>
        </p:nvSpPr>
        <p:spPr>
          <a:xfrm>
            <a:off x="8566150" y="2336800"/>
            <a:ext cx="1587500" cy="611188"/>
          </a:xfrm>
          <a:prstGeom prst="rect">
            <a:avLst/>
          </a:prstGeom>
          <a:solidFill>
            <a:srgbClr val="4C2799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ffectLst>
            <a:outerShdw dist="19050" dir="5400000" algn="ctr" rotWithShape="0">
              <a:srgbClr val="808080">
                <a:alpha val="62999"/>
              </a:srgbClr>
            </a:outerShdw>
          </a:effectLst>
        </p:spPr>
        <p:txBody>
          <a:bodyPr anchor="ctr"/>
          <a:p>
            <a:pPr algn="ctr" eaLnBrk="0" hangingPunct="0">
              <a:buClrTx/>
            </a:pPr>
            <a:r>
              <a:rPr lang="zh-CN" altLang="en-US" dirty="0">
                <a:solidFill>
                  <a:srgbClr val="FFFFFF"/>
                </a:solidFill>
                <a:latin typeface="Calibri" panose="020F0502020204030204" pitchFamily="34" charset="0"/>
              </a:rPr>
              <a:t>学校账户</a:t>
            </a: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3068638" y="2571750"/>
            <a:ext cx="439738" cy="141288"/>
          </a:xfrm>
          <a:prstGeom prst="rightArrow">
            <a:avLst/>
          </a:prstGeom>
          <a:solidFill>
            <a:srgbClr val="16CF9B"/>
          </a:solidFill>
          <a:ln>
            <a:solidFill>
              <a:srgbClr val="00A7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537200" y="2571750"/>
            <a:ext cx="441325" cy="141288"/>
          </a:xfrm>
          <a:prstGeom prst="rightArrow">
            <a:avLst/>
          </a:prstGeom>
          <a:solidFill>
            <a:srgbClr val="16CF9B"/>
          </a:solidFill>
          <a:ln>
            <a:solidFill>
              <a:srgbClr val="00A7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7931150" y="2574925"/>
            <a:ext cx="439738" cy="141288"/>
          </a:xfrm>
          <a:prstGeom prst="rightArrow">
            <a:avLst/>
          </a:prstGeom>
          <a:solidFill>
            <a:srgbClr val="16CF9B"/>
          </a:solidFill>
          <a:ln>
            <a:solidFill>
              <a:srgbClr val="00A7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直线连接符 69"/>
          <p:cNvCxnSpPr/>
          <p:nvPr/>
        </p:nvCxnSpPr>
        <p:spPr>
          <a:xfrm>
            <a:off x="1311275" y="2947988"/>
            <a:ext cx="0" cy="5302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70"/>
          <p:cNvCxnSpPr/>
          <p:nvPr/>
        </p:nvCxnSpPr>
        <p:spPr>
          <a:xfrm>
            <a:off x="5316538" y="2947988"/>
            <a:ext cx="0" cy="5302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71"/>
          <p:cNvCxnSpPr/>
          <p:nvPr/>
        </p:nvCxnSpPr>
        <p:spPr>
          <a:xfrm>
            <a:off x="10153650" y="2960688"/>
            <a:ext cx="0" cy="5302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72"/>
          <p:cNvCxnSpPr/>
          <p:nvPr/>
        </p:nvCxnSpPr>
        <p:spPr>
          <a:xfrm>
            <a:off x="1311275" y="3225800"/>
            <a:ext cx="40052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73"/>
          <p:cNvCxnSpPr/>
          <p:nvPr/>
        </p:nvCxnSpPr>
        <p:spPr>
          <a:xfrm>
            <a:off x="5316538" y="3225800"/>
            <a:ext cx="48371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3" name="文本框 74"/>
          <p:cNvSpPr txBox="1"/>
          <p:nvPr/>
        </p:nvSpPr>
        <p:spPr>
          <a:xfrm>
            <a:off x="2759075" y="3349625"/>
            <a:ext cx="110807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0" hangingPunct="0">
              <a:buClrTx/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</a:rPr>
              <a:t>支付当日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</a:endParaRPr>
          </a:p>
        </p:txBody>
      </p:sp>
      <p:sp>
        <p:nvSpPr>
          <p:cNvPr id="17424" name="文本框 75"/>
          <p:cNvSpPr txBox="1"/>
          <p:nvPr/>
        </p:nvSpPr>
        <p:spPr>
          <a:xfrm>
            <a:off x="6719888" y="3355975"/>
            <a:ext cx="2030412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0" hangingPunct="0">
              <a:buClrTx/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</a:rPr>
              <a:t>支付完成日第二日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</a:endParaRPr>
          </a:p>
        </p:txBody>
      </p:sp>
      <p:grpSp>
        <p:nvGrpSpPr>
          <p:cNvPr id="17425" name="组合 37"/>
          <p:cNvGrpSpPr/>
          <p:nvPr/>
        </p:nvGrpSpPr>
        <p:grpSpPr>
          <a:xfrm>
            <a:off x="1487488" y="4438650"/>
            <a:ext cx="487362" cy="487363"/>
            <a:chOff x="1903883" y="4622477"/>
            <a:chExt cx="1008112" cy="1008112"/>
          </a:xfrm>
        </p:grpSpPr>
        <p:sp>
          <p:nvSpPr>
            <p:cNvPr id="13" name="KSO_Shape"/>
            <p:cNvSpPr/>
            <p:nvPr/>
          </p:nvSpPr>
          <p:spPr bwMode="auto">
            <a:xfrm>
              <a:off x="2035233" y="4868759"/>
              <a:ext cx="745412" cy="515548"/>
            </a:xfrm>
            <a:custGeom>
              <a:avLst/>
              <a:gdLst>
                <a:gd name="T0" fmla="*/ 1009661 w 2006600"/>
                <a:gd name="T1" fmla="*/ 391160 h 1387475"/>
                <a:gd name="T2" fmla="*/ 1011251 w 2006600"/>
                <a:gd name="T3" fmla="*/ 509270 h 1387475"/>
                <a:gd name="T4" fmla="*/ 1084401 w 2006600"/>
                <a:gd name="T5" fmla="*/ 630555 h 1387475"/>
                <a:gd name="T6" fmla="*/ 1213209 w 2006600"/>
                <a:gd name="T7" fmla="*/ 691833 h 1387475"/>
                <a:gd name="T8" fmla="*/ 1322616 w 2006600"/>
                <a:gd name="T9" fmla="*/ 683895 h 1387475"/>
                <a:gd name="T10" fmla="*/ 1373821 w 2006600"/>
                <a:gd name="T11" fmla="*/ 722948 h 1387475"/>
                <a:gd name="T12" fmla="*/ 1348695 w 2006600"/>
                <a:gd name="T13" fmla="*/ 830580 h 1387475"/>
                <a:gd name="T14" fmla="*/ 1289857 w 2006600"/>
                <a:gd name="T15" fmla="*/ 930276 h 1387475"/>
                <a:gd name="T16" fmla="*/ 1172499 w 2006600"/>
                <a:gd name="T17" fmla="*/ 1024573 h 1387475"/>
                <a:gd name="T18" fmla="*/ 1069135 w 2006600"/>
                <a:gd name="T19" fmla="*/ 1059498 h 1387475"/>
                <a:gd name="T20" fmla="*/ 955912 w 2006600"/>
                <a:gd name="T21" fmla="*/ 1062356 h 1387475"/>
                <a:gd name="T22" fmla="*/ 850321 w 2006600"/>
                <a:gd name="T23" fmla="*/ 1032511 h 1387475"/>
                <a:gd name="T24" fmla="*/ 740914 w 2006600"/>
                <a:gd name="T25" fmla="*/ 956628 h 1387475"/>
                <a:gd name="T26" fmla="*/ 664902 w 2006600"/>
                <a:gd name="T27" fmla="*/ 847408 h 1387475"/>
                <a:gd name="T28" fmla="*/ 634688 w 2006600"/>
                <a:gd name="T29" fmla="*/ 741998 h 1387475"/>
                <a:gd name="T30" fmla="*/ 637550 w 2006600"/>
                <a:gd name="T31" fmla="*/ 628968 h 1387475"/>
                <a:gd name="T32" fmla="*/ 672535 w 2006600"/>
                <a:gd name="T33" fmla="*/ 525780 h 1387475"/>
                <a:gd name="T34" fmla="*/ 767312 w 2006600"/>
                <a:gd name="T35" fmla="*/ 408623 h 1387475"/>
                <a:gd name="T36" fmla="*/ 867178 w 2006600"/>
                <a:gd name="T37" fmla="*/ 349885 h 1387475"/>
                <a:gd name="T38" fmla="*/ 974676 w 2006600"/>
                <a:gd name="T39" fmla="*/ 324803 h 1387475"/>
                <a:gd name="T40" fmla="*/ 889318 w 2006600"/>
                <a:gd name="T41" fmla="*/ 202109 h 1387475"/>
                <a:gd name="T42" fmla="*/ 752158 w 2006600"/>
                <a:gd name="T43" fmla="*/ 256364 h 1387475"/>
                <a:gd name="T44" fmla="*/ 637858 w 2006600"/>
                <a:gd name="T45" fmla="*/ 346155 h 1387475"/>
                <a:gd name="T46" fmla="*/ 553720 w 2006600"/>
                <a:gd name="T47" fmla="*/ 464501 h 1387475"/>
                <a:gd name="T48" fmla="*/ 506412 w 2006600"/>
                <a:gd name="T49" fmla="*/ 604740 h 1387475"/>
                <a:gd name="T50" fmla="*/ 502602 w 2006600"/>
                <a:gd name="T51" fmla="*/ 758304 h 1387475"/>
                <a:gd name="T52" fmla="*/ 543242 w 2006600"/>
                <a:gd name="T53" fmla="*/ 901399 h 1387475"/>
                <a:gd name="T54" fmla="*/ 621665 w 2006600"/>
                <a:gd name="T55" fmla="*/ 1023552 h 1387475"/>
                <a:gd name="T56" fmla="*/ 731203 w 2006600"/>
                <a:gd name="T57" fmla="*/ 1118737 h 1387475"/>
                <a:gd name="T58" fmla="*/ 865188 w 2006600"/>
                <a:gd name="T59" fmla="*/ 1179338 h 1387475"/>
                <a:gd name="T60" fmla="*/ 1016317 w 2006600"/>
                <a:gd name="T61" fmla="*/ 1198058 h 1387475"/>
                <a:gd name="T62" fmla="*/ 1164907 w 2006600"/>
                <a:gd name="T63" fmla="*/ 1171723 h 1387475"/>
                <a:gd name="T64" fmla="*/ 1295400 w 2006600"/>
                <a:gd name="T65" fmla="*/ 1105094 h 1387475"/>
                <a:gd name="T66" fmla="*/ 1400175 w 2006600"/>
                <a:gd name="T67" fmla="*/ 1005150 h 1387475"/>
                <a:gd name="T68" fmla="*/ 1473200 w 2006600"/>
                <a:gd name="T69" fmla="*/ 878554 h 1387475"/>
                <a:gd name="T70" fmla="*/ 1506537 w 2006600"/>
                <a:gd name="T71" fmla="*/ 732605 h 1387475"/>
                <a:gd name="T72" fmla="*/ 1495107 w 2006600"/>
                <a:gd name="T73" fmla="*/ 580309 h 1387475"/>
                <a:gd name="T74" fmla="*/ 1441133 w 2006600"/>
                <a:gd name="T75" fmla="*/ 442926 h 1387475"/>
                <a:gd name="T76" fmla="*/ 1351280 w 2006600"/>
                <a:gd name="T77" fmla="*/ 329022 h 1387475"/>
                <a:gd name="T78" fmla="*/ 1232853 w 2006600"/>
                <a:gd name="T79" fmla="*/ 244625 h 1387475"/>
                <a:gd name="T80" fmla="*/ 1092517 w 2006600"/>
                <a:gd name="T81" fmla="*/ 197349 h 1387475"/>
                <a:gd name="T82" fmla="*/ 1067117 w 2006600"/>
                <a:gd name="T83" fmla="*/ 2221 h 1387475"/>
                <a:gd name="T84" fmla="*/ 1316355 w 2006600"/>
                <a:gd name="T85" fmla="*/ 48227 h 1387475"/>
                <a:gd name="T86" fmla="*/ 1546543 w 2006600"/>
                <a:gd name="T87" fmla="*/ 149440 h 1387475"/>
                <a:gd name="T88" fmla="*/ 1745297 w 2006600"/>
                <a:gd name="T89" fmla="*/ 297611 h 1387475"/>
                <a:gd name="T90" fmla="*/ 1900555 w 2006600"/>
                <a:gd name="T91" fmla="*/ 485442 h 1387475"/>
                <a:gd name="T92" fmla="*/ 2000885 w 2006600"/>
                <a:gd name="T93" fmla="*/ 704684 h 1387475"/>
                <a:gd name="T94" fmla="*/ 1921510 w 2006600"/>
                <a:gd name="T95" fmla="*/ 911552 h 1387475"/>
                <a:gd name="T96" fmla="*/ 1774507 w 2006600"/>
                <a:gd name="T97" fmla="*/ 1088913 h 1387475"/>
                <a:gd name="T98" fmla="*/ 1582103 w 2006600"/>
                <a:gd name="T99" fmla="*/ 1231055 h 1387475"/>
                <a:gd name="T100" fmla="*/ 1356677 w 2006600"/>
                <a:gd name="T101" fmla="*/ 1331316 h 1387475"/>
                <a:gd name="T102" fmla="*/ 1109345 w 2006600"/>
                <a:gd name="T103" fmla="*/ 1382399 h 1387475"/>
                <a:gd name="T104" fmla="*/ 852805 w 2006600"/>
                <a:gd name="T105" fmla="*/ 1377639 h 1387475"/>
                <a:gd name="T106" fmla="*/ 611187 w 2006600"/>
                <a:gd name="T107" fmla="*/ 1317990 h 1387475"/>
                <a:gd name="T108" fmla="*/ 397510 w 2006600"/>
                <a:gd name="T109" fmla="*/ 1210114 h 1387475"/>
                <a:gd name="T110" fmla="*/ 216852 w 2006600"/>
                <a:gd name="T111" fmla="*/ 1061309 h 1387475"/>
                <a:gd name="T112" fmla="*/ 75882 w 2006600"/>
                <a:gd name="T113" fmla="*/ 879189 h 1387475"/>
                <a:gd name="T114" fmla="*/ 22225 w 2006600"/>
                <a:gd name="T115" fmla="*/ 666610 h 1387475"/>
                <a:gd name="T116" fmla="*/ 140970 w 2006600"/>
                <a:gd name="T117" fmla="*/ 451810 h 1387475"/>
                <a:gd name="T118" fmla="*/ 302260 w 2006600"/>
                <a:gd name="T119" fmla="*/ 270324 h 1387475"/>
                <a:gd name="T120" fmla="*/ 500380 w 2006600"/>
                <a:gd name="T121" fmla="*/ 128817 h 1387475"/>
                <a:gd name="T122" fmla="*/ 728980 w 2006600"/>
                <a:gd name="T123" fmla="*/ 36487 h 1387475"/>
                <a:gd name="T124" fmla="*/ 981393 w 2006600"/>
                <a:gd name="T125" fmla="*/ 317 h 1387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06600" h="1387475">
                  <a:moveTo>
                    <a:pt x="1003300" y="323850"/>
                  </a:moveTo>
                  <a:lnTo>
                    <a:pt x="1019520" y="324168"/>
                  </a:lnTo>
                  <a:lnTo>
                    <a:pt x="1035740" y="325120"/>
                  </a:lnTo>
                  <a:lnTo>
                    <a:pt x="1031924" y="332423"/>
                  </a:lnTo>
                  <a:lnTo>
                    <a:pt x="1028425" y="339090"/>
                  </a:lnTo>
                  <a:lnTo>
                    <a:pt x="1025245" y="346075"/>
                  </a:lnTo>
                  <a:lnTo>
                    <a:pt x="1022065" y="353378"/>
                  </a:lnTo>
                  <a:lnTo>
                    <a:pt x="1019202" y="360680"/>
                  </a:lnTo>
                  <a:lnTo>
                    <a:pt x="1016658" y="367983"/>
                  </a:lnTo>
                  <a:lnTo>
                    <a:pt x="1014113" y="375285"/>
                  </a:lnTo>
                  <a:lnTo>
                    <a:pt x="1011887" y="383223"/>
                  </a:lnTo>
                  <a:lnTo>
                    <a:pt x="1009661" y="391160"/>
                  </a:lnTo>
                  <a:lnTo>
                    <a:pt x="1008071" y="398780"/>
                  </a:lnTo>
                  <a:lnTo>
                    <a:pt x="1006480" y="406718"/>
                  </a:lnTo>
                  <a:lnTo>
                    <a:pt x="1005526" y="414655"/>
                  </a:lnTo>
                  <a:lnTo>
                    <a:pt x="1004572" y="422910"/>
                  </a:lnTo>
                  <a:lnTo>
                    <a:pt x="1003618" y="430848"/>
                  </a:lnTo>
                  <a:lnTo>
                    <a:pt x="1003300" y="439103"/>
                  </a:lnTo>
                  <a:lnTo>
                    <a:pt x="1003300" y="447358"/>
                  </a:lnTo>
                  <a:lnTo>
                    <a:pt x="1003618" y="460058"/>
                  </a:lnTo>
                  <a:lnTo>
                    <a:pt x="1004572" y="472758"/>
                  </a:lnTo>
                  <a:lnTo>
                    <a:pt x="1006162" y="485140"/>
                  </a:lnTo>
                  <a:lnTo>
                    <a:pt x="1008389" y="497205"/>
                  </a:lnTo>
                  <a:lnTo>
                    <a:pt x="1011251" y="509270"/>
                  </a:lnTo>
                  <a:lnTo>
                    <a:pt x="1014432" y="521018"/>
                  </a:lnTo>
                  <a:lnTo>
                    <a:pt x="1018248" y="532448"/>
                  </a:lnTo>
                  <a:lnTo>
                    <a:pt x="1022701" y="543560"/>
                  </a:lnTo>
                  <a:lnTo>
                    <a:pt x="1027471" y="554673"/>
                  </a:lnTo>
                  <a:lnTo>
                    <a:pt x="1033196" y="565150"/>
                  </a:lnTo>
                  <a:lnTo>
                    <a:pt x="1038921" y="575628"/>
                  </a:lnTo>
                  <a:lnTo>
                    <a:pt x="1045600" y="585470"/>
                  </a:lnTo>
                  <a:lnTo>
                    <a:pt x="1052597" y="595313"/>
                  </a:lnTo>
                  <a:lnTo>
                    <a:pt x="1059594" y="604838"/>
                  </a:lnTo>
                  <a:lnTo>
                    <a:pt x="1067545" y="613728"/>
                  </a:lnTo>
                  <a:lnTo>
                    <a:pt x="1075814" y="622300"/>
                  </a:lnTo>
                  <a:lnTo>
                    <a:pt x="1084401" y="630555"/>
                  </a:lnTo>
                  <a:lnTo>
                    <a:pt x="1093306" y="638175"/>
                  </a:lnTo>
                  <a:lnTo>
                    <a:pt x="1102848" y="645478"/>
                  </a:lnTo>
                  <a:lnTo>
                    <a:pt x="1112389" y="652463"/>
                  </a:lnTo>
                  <a:lnTo>
                    <a:pt x="1122566" y="658813"/>
                  </a:lnTo>
                  <a:lnTo>
                    <a:pt x="1132744" y="664845"/>
                  </a:lnTo>
                  <a:lnTo>
                    <a:pt x="1143557" y="670243"/>
                  </a:lnTo>
                  <a:lnTo>
                    <a:pt x="1154689" y="675323"/>
                  </a:lnTo>
                  <a:lnTo>
                    <a:pt x="1165820" y="679450"/>
                  </a:lnTo>
                  <a:lnTo>
                    <a:pt x="1177270" y="683578"/>
                  </a:lnTo>
                  <a:lnTo>
                    <a:pt x="1189037" y="686753"/>
                  </a:lnTo>
                  <a:lnTo>
                    <a:pt x="1201123" y="689610"/>
                  </a:lnTo>
                  <a:lnTo>
                    <a:pt x="1213209" y="691833"/>
                  </a:lnTo>
                  <a:lnTo>
                    <a:pt x="1225613" y="693420"/>
                  </a:lnTo>
                  <a:lnTo>
                    <a:pt x="1238016" y="694055"/>
                  </a:lnTo>
                  <a:lnTo>
                    <a:pt x="1251056" y="694690"/>
                  </a:lnTo>
                  <a:lnTo>
                    <a:pt x="1259325" y="694690"/>
                  </a:lnTo>
                  <a:lnTo>
                    <a:pt x="1267276" y="694055"/>
                  </a:lnTo>
                  <a:lnTo>
                    <a:pt x="1275545" y="693420"/>
                  </a:lnTo>
                  <a:lnTo>
                    <a:pt x="1283815" y="692468"/>
                  </a:lnTo>
                  <a:lnTo>
                    <a:pt x="1291766" y="691198"/>
                  </a:lnTo>
                  <a:lnTo>
                    <a:pt x="1299399" y="689928"/>
                  </a:lnTo>
                  <a:lnTo>
                    <a:pt x="1307350" y="688023"/>
                  </a:lnTo>
                  <a:lnTo>
                    <a:pt x="1315301" y="686118"/>
                  </a:lnTo>
                  <a:lnTo>
                    <a:pt x="1322616" y="683895"/>
                  </a:lnTo>
                  <a:lnTo>
                    <a:pt x="1330249" y="681355"/>
                  </a:lnTo>
                  <a:lnTo>
                    <a:pt x="1337564" y="678815"/>
                  </a:lnTo>
                  <a:lnTo>
                    <a:pt x="1345197" y="675958"/>
                  </a:lnTo>
                  <a:lnTo>
                    <a:pt x="1352194" y="672783"/>
                  </a:lnTo>
                  <a:lnTo>
                    <a:pt x="1359509" y="669608"/>
                  </a:lnTo>
                  <a:lnTo>
                    <a:pt x="1366188" y="666115"/>
                  </a:lnTo>
                  <a:lnTo>
                    <a:pt x="1372867" y="661988"/>
                  </a:lnTo>
                  <a:lnTo>
                    <a:pt x="1374139" y="678498"/>
                  </a:lnTo>
                  <a:lnTo>
                    <a:pt x="1374775" y="694690"/>
                  </a:lnTo>
                  <a:lnTo>
                    <a:pt x="1374457" y="704215"/>
                  </a:lnTo>
                  <a:lnTo>
                    <a:pt x="1374139" y="713740"/>
                  </a:lnTo>
                  <a:lnTo>
                    <a:pt x="1373821" y="722948"/>
                  </a:lnTo>
                  <a:lnTo>
                    <a:pt x="1372549" y="732790"/>
                  </a:lnTo>
                  <a:lnTo>
                    <a:pt x="1371595" y="741998"/>
                  </a:lnTo>
                  <a:lnTo>
                    <a:pt x="1370640" y="751205"/>
                  </a:lnTo>
                  <a:lnTo>
                    <a:pt x="1368732" y="760413"/>
                  </a:lnTo>
                  <a:lnTo>
                    <a:pt x="1366824" y="769303"/>
                  </a:lnTo>
                  <a:lnTo>
                    <a:pt x="1365234" y="778193"/>
                  </a:lnTo>
                  <a:lnTo>
                    <a:pt x="1363007" y="787083"/>
                  </a:lnTo>
                  <a:lnTo>
                    <a:pt x="1360463" y="795973"/>
                  </a:lnTo>
                  <a:lnTo>
                    <a:pt x="1357919" y="804863"/>
                  </a:lnTo>
                  <a:lnTo>
                    <a:pt x="1355056" y="813435"/>
                  </a:lnTo>
                  <a:lnTo>
                    <a:pt x="1351876" y="822008"/>
                  </a:lnTo>
                  <a:lnTo>
                    <a:pt x="1348695" y="830580"/>
                  </a:lnTo>
                  <a:lnTo>
                    <a:pt x="1345515" y="839153"/>
                  </a:lnTo>
                  <a:lnTo>
                    <a:pt x="1342017" y="847408"/>
                  </a:lnTo>
                  <a:lnTo>
                    <a:pt x="1337882" y="855663"/>
                  </a:lnTo>
                  <a:lnTo>
                    <a:pt x="1334065" y="863283"/>
                  </a:lnTo>
                  <a:lnTo>
                    <a:pt x="1329931" y="871538"/>
                  </a:lnTo>
                  <a:lnTo>
                    <a:pt x="1325478" y="879158"/>
                  </a:lnTo>
                  <a:lnTo>
                    <a:pt x="1321026" y="886778"/>
                  </a:lnTo>
                  <a:lnTo>
                    <a:pt x="1316255" y="894398"/>
                  </a:lnTo>
                  <a:lnTo>
                    <a:pt x="1311166" y="901700"/>
                  </a:lnTo>
                  <a:lnTo>
                    <a:pt x="1306396" y="909320"/>
                  </a:lnTo>
                  <a:lnTo>
                    <a:pt x="1300989" y="916305"/>
                  </a:lnTo>
                  <a:lnTo>
                    <a:pt x="1289857" y="930276"/>
                  </a:lnTo>
                  <a:lnTo>
                    <a:pt x="1278090" y="943928"/>
                  </a:lnTo>
                  <a:lnTo>
                    <a:pt x="1266004" y="956628"/>
                  </a:lnTo>
                  <a:lnTo>
                    <a:pt x="1252964" y="969011"/>
                  </a:lnTo>
                  <a:lnTo>
                    <a:pt x="1239606" y="980758"/>
                  </a:lnTo>
                  <a:lnTo>
                    <a:pt x="1225295" y="991553"/>
                  </a:lnTo>
                  <a:lnTo>
                    <a:pt x="1218297" y="996951"/>
                  </a:lnTo>
                  <a:lnTo>
                    <a:pt x="1210983" y="1002031"/>
                  </a:lnTo>
                  <a:lnTo>
                    <a:pt x="1203667" y="1006793"/>
                  </a:lnTo>
                  <a:lnTo>
                    <a:pt x="1195716" y="1011873"/>
                  </a:lnTo>
                  <a:lnTo>
                    <a:pt x="1188083" y="1016318"/>
                  </a:lnTo>
                  <a:lnTo>
                    <a:pt x="1180450" y="1020763"/>
                  </a:lnTo>
                  <a:lnTo>
                    <a:pt x="1172499" y="1024573"/>
                  </a:lnTo>
                  <a:lnTo>
                    <a:pt x="1164230" y="1029018"/>
                  </a:lnTo>
                  <a:lnTo>
                    <a:pt x="1155961" y="1032511"/>
                  </a:lnTo>
                  <a:lnTo>
                    <a:pt x="1148010" y="1036003"/>
                  </a:lnTo>
                  <a:lnTo>
                    <a:pt x="1139423" y="1039813"/>
                  </a:lnTo>
                  <a:lnTo>
                    <a:pt x="1131154" y="1042988"/>
                  </a:lnTo>
                  <a:lnTo>
                    <a:pt x="1122566" y="1046163"/>
                  </a:lnTo>
                  <a:lnTo>
                    <a:pt x="1113661" y="1048703"/>
                  </a:lnTo>
                  <a:lnTo>
                    <a:pt x="1105074" y="1051561"/>
                  </a:lnTo>
                  <a:lnTo>
                    <a:pt x="1096169" y="1053466"/>
                  </a:lnTo>
                  <a:lnTo>
                    <a:pt x="1087264" y="1056006"/>
                  </a:lnTo>
                  <a:lnTo>
                    <a:pt x="1078358" y="1057911"/>
                  </a:lnTo>
                  <a:lnTo>
                    <a:pt x="1069135" y="1059498"/>
                  </a:lnTo>
                  <a:lnTo>
                    <a:pt x="1059594" y="1061086"/>
                  </a:lnTo>
                  <a:lnTo>
                    <a:pt x="1050370" y="1062356"/>
                  </a:lnTo>
                  <a:lnTo>
                    <a:pt x="1041147" y="1063626"/>
                  </a:lnTo>
                  <a:lnTo>
                    <a:pt x="1031924" y="1064261"/>
                  </a:lnTo>
                  <a:lnTo>
                    <a:pt x="1022383" y="1064896"/>
                  </a:lnTo>
                  <a:lnTo>
                    <a:pt x="1012841" y="1065213"/>
                  </a:lnTo>
                  <a:lnTo>
                    <a:pt x="1003300" y="1065213"/>
                  </a:lnTo>
                  <a:lnTo>
                    <a:pt x="993759" y="1065213"/>
                  </a:lnTo>
                  <a:lnTo>
                    <a:pt x="984218" y="1064896"/>
                  </a:lnTo>
                  <a:lnTo>
                    <a:pt x="974676" y="1064261"/>
                  </a:lnTo>
                  <a:lnTo>
                    <a:pt x="965135" y="1063626"/>
                  </a:lnTo>
                  <a:lnTo>
                    <a:pt x="955912" y="1062356"/>
                  </a:lnTo>
                  <a:lnTo>
                    <a:pt x="946688" y="1061086"/>
                  </a:lnTo>
                  <a:lnTo>
                    <a:pt x="937783" y="1059498"/>
                  </a:lnTo>
                  <a:lnTo>
                    <a:pt x="928560" y="1057911"/>
                  </a:lnTo>
                  <a:lnTo>
                    <a:pt x="919655" y="1056006"/>
                  </a:lnTo>
                  <a:lnTo>
                    <a:pt x="910750" y="1053466"/>
                  </a:lnTo>
                  <a:lnTo>
                    <a:pt x="901526" y="1051561"/>
                  </a:lnTo>
                  <a:lnTo>
                    <a:pt x="892621" y="1048703"/>
                  </a:lnTo>
                  <a:lnTo>
                    <a:pt x="884034" y="1046163"/>
                  </a:lnTo>
                  <a:lnTo>
                    <a:pt x="875765" y="1042988"/>
                  </a:lnTo>
                  <a:lnTo>
                    <a:pt x="867178" y="1039813"/>
                  </a:lnTo>
                  <a:lnTo>
                    <a:pt x="858908" y="1036003"/>
                  </a:lnTo>
                  <a:lnTo>
                    <a:pt x="850321" y="1032511"/>
                  </a:lnTo>
                  <a:lnTo>
                    <a:pt x="842370" y="1029018"/>
                  </a:lnTo>
                  <a:lnTo>
                    <a:pt x="834101" y="1024573"/>
                  </a:lnTo>
                  <a:lnTo>
                    <a:pt x="826468" y="1020763"/>
                  </a:lnTo>
                  <a:lnTo>
                    <a:pt x="818517" y="1016318"/>
                  </a:lnTo>
                  <a:lnTo>
                    <a:pt x="810566" y="1011873"/>
                  </a:lnTo>
                  <a:lnTo>
                    <a:pt x="803251" y="1006793"/>
                  </a:lnTo>
                  <a:lnTo>
                    <a:pt x="795618" y="1002031"/>
                  </a:lnTo>
                  <a:lnTo>
                    <a:pt x="788303" y="996951"/>
                  </a:lnTo>
                  <a:lnTo>
                    <a:pt x="780988" y="991553"/>
                  </a:lnTo>
                  <a:lnTo>
                    <a:pt x="767312" y="980758"/>
                  </a:lnTo>
                  <a:lnTo>
                    <a:pt x="753636" y="969011"/>
                  </a:lnTo>
                  <a:lnTo>
                    <a:pt x="740914" y="956628"/>
                  </a:lnTo>
                  <a:lnTo>
                    <a:pt x="728192" y="943928"/>
                  </a:lnTo>
                  <a:lnTo>
                    <a:pt x="716743" y="930276"/>
                  </a:lnTo>
                  <a:lnTo>
                    <a:pt x="705929" y="916305"/>
                  </a:lnTo>
                  <a:lnTo>
                    <a:pt x="700523" y="909320"/>
                  </a:lnTo>
                  <a:lnTo>
                    <a:pt x="695434" y="901700"/>
                  </a:lnTo>
                  <a:lnTo>
                    <a:pt x="690345" y="894398"/>
                  </a:lnTo>
                  <a:lnTo>
                    <a:pt x="685893" y="886778"/>
                  </a:lnTo>
                  <a:lnTo>
                    <a:pt x="681122" y="879158"/>
                  </a:lnTo>
                  <a:lnTo>
                    <a:pt x="676669" y="871538"/>
                  </a:lnTo>
                  <a:lnTo>
                    <a:pt x="672535" y="863283"/>
                  </a:lnTo>
                  <a:lnTo>
                    <a:pt x="668718" y="855663"/>
                  </a:lnTo>
                  <a:lnTo>
                    <a:pt x="664902" y="847408"/>
                  </a:lnTo>
                  <a:lnTo>
                    <a:pt x="661085" y="839153"/>
                  </a:lnTo>
                  <a:lnTo>
                    <a:pt x="657587" y="830580"/>
                  </a:lnTo>
                  <a:lnTo>
                    <a:pt x="654406" y="822008"/>
                  </a:lnTo>
                  <a:lnTo>
                    <a:pt x="651544" y="813435"/>
                  </a:lnTo>
                  <a:lnTo>
                    <a:pt x="648682" y="804863"/>
                  </a:lnTo>
                  <a:lnTo>
                    <a:pt x="645819" y="795973"/>
                  </a:lnTo>
                  <a:lnTo>
                    <a:pt x="643593" y="787083"/>
                  </a:lnTo>
                  <a:lnTo>
                    <a:pt x="641367" y="778193"/>
                  </a:lnTo>
                  <a:lnTo>
                    <a:pt x="639458" y="769303"/>
                  </a:lnTo>
                  <a:lnTo>
                    <a:pt x="637550" y="760413"/>
                  </a:lnTo>
                  <a:lnTo>
                    <a:pt x="636278" y="751205"/>
                  </a:lnTo>
                  <a:lnTo>
                    <a:pt x="634688" y="741998"/>
                  </a:lnTo>
                  <a:lnTo>
                    <a:pt x="633734" y="732790"/>
                  </a:lnTo>
                  <a:lnTo>
                    <a:pt x="633097" y="722948"/>
                  </a:lnTo>
                  <a:lnTo>
                    <a:pt x="632143" y="713740"/>
                  </a:lnTo>
                  <a:lnTo>
                    <a:pt x="631825" y="704215"/>
                  </a:lnTo>
                  <a:lnTo>
                    <a:pt x="631825" y="694690"/>
                  </a:lnTo>
                  <a:lnTo>
                    <a:pt x="631825" y="684848"/>
                  </a:lnTo>
                  <a:lnTo>
                    <a:pt x="632143" y="675640"/>
                  </a:lnTo>
                  <a:lnTo>
                    <a:pt x="633097" y="666115"/>
                  </a:lnTo>
                  <a:lnTo>
                    <a:pt x="633734" y="656908"/>
                  </a:lnTo>
                  <a:lnTo>
                    <a:pt x="634688" y="647383"/>
                  </a:lnTo>
                  <a:lnTo>
                    <a:pt x="636278" y="638175"/>
                  </a:lnTo>
                  <a:lnTo>
                    <a:pt x="637550" y="628968"/>
                  </a:lnTo>
                  <a:lnTo>
                    <a:pt x="639458" y="620078"/>
                  </a:lnTo>
                  <a:lnTo>
                    <a:pt x="641367" y="610870"/>
                  </a:lnTo>
                  <a:lnTo>
                    <a:pt x="643593" y="601980"/>
                  </a:lnTo>
                  <a:lnTo>
                    <a:pt x="645819" y="593090"/>
                  </a:lnTo>
                  <a:lnTo>
                    <a:pt x="648682" y="584518"/>
                  </a:lnTo>
                  <a:lnTo>
                    <a:pt x="651544" y="575628"/>
                  </a:lnTo>
                  <a:lnTo>
                    <a:pt x="654406" y="567055"/>
                  </a:lnTo>
                  <a:lnTo>
                    <a:pt x="657587" y="558800"/>
                  </a:lnTo>
                  <a:lnTo>
                    <a:pt x="661085" y="550228"/>
                  </a:lnTo>
                  <a:lnTo>
                    <a:pt x="664902" y="541973"/>
                  </a:lnTo>
                  <a:lnTo>
                    <a:pt x="668718" y="534035"/>
                  </a:lnTo>
                  <a:lnTo>
                    <a:pt x="672535" y="525780"/>
                  </a:lnTo>
                  <a:lnTo>
                    <a:pt x="676669" y="517843"/>
                  </a:lnTo>
                  <a:lnTo>
                    <a:pt x="681122" y="509905"/>
                  </a:lnTo>
                  <a:lnTo>
                    <a:pt x="685893" y="502603"/>
                  </a:lnTo>
                  <a:lnTo>
                    <a:pt x="690345" y="494665"/>
                  </a:lnTo>
                  <a:lnTo>
                    <a:pt x="695434" y="487363"/>
                  </a:lnTo>
                  <a:lnTo>
                    <a:pt x="700523" y="480060"/>
                  </a:lnTo>
                  <a:lnTo>
                    <a:pt x="705929" y="472758"/>
                  </a:lnTo>
                  <a:lnTo>
                    <a:pt x="716743" y="458788"/>
                  </a:lnTo>
                  <a:lnTo>
                    <a:pt x="728192" y="445135"/>
                  </a:lnTo>
                  <a:lnTo>
                    <a:pt x="740914" y="432435"/>
                  </a:lnTo>
                  <a:lnTo>
                    <a:pt x="753636" y="420370"/>
                  </a:lnTo>
                  <a:lnTo>
                    <a:pt x="767312" y="408623"/>
                  </a:lnTo>
                  <a:lnTo>
                    <a:pt x="780988" y="397510"/>
                  </a:lnTo>
                  <a:lnTo>
                    <a:pt x="788303" y="392113"/>
                  </a:lnTo>
                  <a:lnTo>
                    <a:pt x="795618" y="387033"/>
                  </a:lnTo>
                  <a:lnTo>
                    <a:pt x="803251" y="382270"/>
                  </a:lnTo>
                  <a:lnTo>
                    <a:pt x="810566" y="377508"/>
                  </a:lnTo>
                  <a:lnTo>
                    <a:pt x="818517" y="373063"/>
                  </a:lnTo>
                  <a:lnTo>
                    <a:pt x="826468" y="368618"/>
                  </a:lnTo>
                  <a:lnTo>
                    <a:pt x="834101" y="364490"/>
                  </a:lnTo>
                  <a:lnTo>
                    <a:pt x="842370" y="360363"/>
                  </a:lnTo>
                  <a:lnTo>
                    <a:pt x="850321" y="356553"/>
                  </a:lnTo>
                  <a:lnTo>
                    <a:pt x="858908" y="353060"/>
                  </a:lnTo>
                  <a:lnTo>
                    <a:pt x="867178" y="349885"/>
                  </a:lnTo>
                  <a:lnTo>
                    <a:pt x="875765" y="346710"/>
                  </a:lnTo>
                  <a:lnTo>
                    <a:pt x="884034" y="343218"/>
                  </a:lnTo>
                  <a:lnTo>
                    <a:pt x="892621" y="340360"/>
                  </a:lnTo>
                  <a:lnTo>
                    <a:pt x="901526" y="338138"/>
                  </a:lnTo>
                  <a:lnTo>
                    <a:pt x="910750" y="335598"/>
                  </a:lnTo>
                  <a:lnTo>
                    <a:pt x="919655" y="333375"/>
                  </a:lnTo>
                  <a:lnTo>
                    <a:pt x="928560" y="331470"/>
                  </a:lnTo>
                  <a:lnTo>
                    <a:pt x="937783" y="329883"/>
                  </a:lnTo>
                  <a:lnTo>
                    <a:pt x="946688" y="327978"/>
                  </a:lnTo>
                  <a:lnTo>
                    <a:pt x="955912" y="327025"/>
                  </a:lnTo>
                  <a:lnTo>
                    <a:pt x="965135" y="326073"/>
                  </a:lnTo>
                  <a:lnTo>
                    <a:pt x="974676" y="324803"/>
                  </a:lnTo>
                  <a:lnTo>
                    <a:pt x="984218" y="324485"/>
                  </a:lnTo>
                  <a:lnTo>
                    <a:pt x="993759" y="324168"/>
                  </a:lnTo>
                  <a:lnTo>
                    <a:pt x="1003300" y="323850"/>
                  </a:lnTo>
                  <a:close/>
                  <a:moveTo>
                    <a:pt x="990283" y="189417"/>
                  </a:moveTo>
                  <a:lnTo>
                    <a:pt x="977265" y="190052"/>
                  </a:lnTo>
                  <a:lnTo>
                    <a:pt x="964565" y="190687"/>
                  </a:lnTo>
                  <a:lnTo>
                    <a:pt x="951865" y="191956"/>
                  </a:lnTo>
                  <a:lnTo>
                    <a:pt x="939165" y="193225"/>
                  </a:lnTo>
                  <a:lnTo>
                    <a:pt x="926465" y="195129"/>
                  </a:lnTo>
                  <a:lnTo>
                    <a:pt x="914083" y="197349"/>
                  </a:lnTo>
                  <a:lnTo>
                    <a:pt x="901383" y="199888"/>
                  </a:lnTo>
                  <a:lnTo>
                    <a:pt x="889318" y="202109"/>
                  </a:lnTo>
                  <a:lnTo>
                    <a:pt x="877253" y="205282"/>
                  </a:lnTo>
                  <a:lnTo>
                    <a:pt x="865188" y="208772"/>
                  </a:lnTo>
                  <a:lnTo>
                    <a:pt x="853440" y="212262"/>
                  </a:lnTo>
                  <a:lnTo>
                    <a:pt x="841693" y="216069"/>
                  </a:lnTo>
                  <a:lnTo>
                    <a:pt x="829945" y="219877"/>
                  </a:lnTo>
                  <a:lnTo>
                    <a:pt x="818515" y="224319"/>
                  </a:lnTo>
                  <a:lnTo>
                    <a:pt x="807085" y="228760"/>
                  </a:lnTo>
                  <a:lnTo>
                    <a:pt x="795655" y="233837"/>
                  </a:lnTo>
                  <a:lnTo>
                    <a:pt x="784543" y="239231"/>
                  </a:lnTo>
                  <a:lnTo>
                    <a:pt x="773748" y="244625"/>
                  </a:lnTo>
                  <a:lnTo>
                    <a:pt x="762953" y="250336"/>
                  </a:lnTo>
                  <a:lnTo>
                    <a:pt x="752158" y="256364"/>
                  </a:lnTo>
                  <a:lnTo>
                    <a:pt x="741680" y="262392"/>
                  </a:lnTo>
                  <a:lnTo>
                    <a:pt x="731203" y="269055"/>
                  </a:lnTo>
                  <a:lnTo>
                    <a:pt x="721360" y="275401"/>
                  </a:lnTo>
                  <a:lnTo>
                    <a:pt x="711200" y="282698"/>
                  </a:lnTo>
                  <a:lnTo>
                    <a:pt x="701358" y="289679"/>
                  </a:lnTo>
                  <a:lnTo>
                    <a:pt x="691833" y="297293"/>
                  </a:lnTo>
                  <a:lnTo>
                    <a:pt x="682308" y="304591"/>
                  </a:lnTo>
                  <a:lnTo>
                    <a:pt x="673100" y="312523"/>
                  </a:lnTo>
                  <a:lnTo>
                    <a:pt x="663893" y="320772"/>
                  </a:lnTo>
                  <a:lnTo>
                    <a:pt x="655003" y="329022"/>
                  </a:lnTo>
                  <a:lnTo>
                    <a:pt x="646430" y="337588"/>
                  </a:lnTo>
                  <a:lnTo>
                    <a:pt x="637858" y="346155"/>
                  </a:lnTo>
                  <a:lnTo>
                    <a:pt x="629602" y="355039"/>
                  </a:lnTo>
                  <a:lnTo>
                    <a:pt x="621665" y="363923"/>
                  </a:lnTo>
                  <a:lnTo>
                    <a:pt x="613727" y="373124"/>
                  </a:lnTo>
                  <a:lnTo>
                    <a:pt x="606107" y="382642"/>
                  </a:lnTo>
                  <a:lnTo>
                    <a:pt x="598805" y="392161"/>
                  </a:lnTo>
                  <a:lnTo>
                    <a:pt x="591502" y="401997"/>
                  </a:lnTo>
                  <a:lnTo>
                    <a:pt x="584835" y="411832"/>
                  </a:lnTo>
                  <a:lnTo>
                    <a:pt x="578167" y="422303"/>
                  </a:lnTo>
                  <a:lnTo>
                    <a:pt x="571817" y="432456"/>
                  </a:lnTo>
                  <a:lnTo>
                    <a:pt x="565150" y="442926"/>
                  </a:lnTo>
                  <a:lnTo>
                    <a:pt x="559435" y="453396"/>
                  </a:lnTo>
                  <a:lnTo>
                    <a:pt x="553720" y="464501"/>
                  </a:lnTo>
                  <a:lnTo>
                    <a:pt x="548005" y="475289"/>
                  </a:lnTo>
                  <a:lnTo>
                    <a:pt x="543242" y="486711"/>
                  </a:lnTo>
                  <a:lnTo>
                    <a:pt x="538162" y="497499"/>
                  </a:lnTo>
                  <a:lnTo>
                    <a:pt x="533400" y="508921"/>
                  </a:lnTo>
                  <a:lnTo>
                    <a:pt x="529272" y="520660"/>
                  </a:lnTo>
                  <a:lnTo>
                    <a:pt x="525145" y="532082"/>
                  </a:lnTo>
                  <a:lnTo>
                    <a:pt x="521017" y="543822"/>
                  </a:lnTo>
                  <a:lnTo>
                    <a:pt x="517525" y="555878"/>
                  </a:lnTo>
                  <a:lnTo>
                    <a:pt x="514350" y="568252"/>
                  </a:lnTo>
                  <a:lnTo>
                    <a:pt x="511492" y="580309"/>
                  </a:lnTo>
                  <a:lnTo>
                    <a:pt x="508635" y="592366"/>
                  </a:lnTo>
                  <a:lnTo>
                    <a:pt x="506412" y="604740"/>
                  </a:lnTo>
                  <a:lnTo>
                    <a:pt x="504190" y="617114"/>
                  </a:lnTo>
                  <a:lnTo>
                    <a:pt x="502602" y="629805"/>
                  </a:lnTo>
                  <a:lnTo>
                    <a:pt x="501015" y="642496"/>
                  </a:lnTo>
                  <a:lnTo>
                    <a:pt x="500062" y="654870"/>
                  </a:lnTo>
                  <a:lnTo>
                    <a:pt x="499110" y="668196"/>
                  </a:lnTo>
                  <a:lnTo>
                    <a:pt x="498792" y="680888"/>
                  </a:lnTo>
                  <a:lnTo>
                    <a:pt x="498157" y="693896"/>
                  </a:lnTo>
                  <a:lnTo>
                    <a:pt x="498792" y="706905"/>
                  </a:lnTo>
                  <a:lnTo>
                    <a:pt x="499110" y="719596"/>
                  </a:lnTo>
                  <a:lnTo>
                    <a:pt x="500062" y="732605"/>
                  </a:lnTo>
                  <a:lnTo>
                    <a:pt x="501015" y="745296"/>
                  </a:lnTo>
                  <a:lnTo>
                    <a:pt x="502602" y="758304"/>
                  </a:lnTo>
                  <a:lnTo>
                    <a:pt x="504190" y="770678"/>
                  </a:lnTo>
                  <a:lnTo>
                    <a:pt x="506412" y="783052"/>
                  </a:lnTo>
                  <a:lnTo>
                    <a:pt x="508635" y="795426"/>
                  </a:lnTo>
                  <a:lnTo>
                    <a:pt x="511492" y="807800"/>
                  </a:lnTo>
                  <a:lnTo>
                    <a:pt x="514350" y="819857"/>
                  </a:lnTo>
                  <a:lnTo>
                    <a:pt x="517525" y="831914"/>
                  </a:lnTo>
                  <a:lnTo>
                    <a:pt x="521017" y="843653"/>
                  </a:lnTo>
                  <a:lnTo>
                    <a:pt x="525145" y="855393"/>
                  </a:lnTo>
                  <a:lnTo>
                    <a:pt x="529272" y="867132"/>
                  </a:lnTo>
                  <a:lnTo>
                    <a:pt x="533400" y="878554"/>
                  </a:lnTo>
                  <a:lnTo>
                    <a:pt x="538162" y="889977"/>
                  </a:lnTo>
                  <a:lnTo>
                    <a:pt x="543242" y="901399"/>
                  </a:lnTo>
                  <a:lnTo>
                    <a:pt x="548005" y="912186"/>
                  </a:lnTo>
                  <a:lnTo>
                    <a:pt x="553720" y="923291"/>
                  </a:lnTo>
                  <a:lnTo>
                    <a:pt x="559435" y="934079"/>
                  </a:lnTo>
                  <a:lnTo>
                    <a:pt x="565150" y="944549"/>
                  </a:lnTo>
                  <a:lnTo>
                    <a:pt x="571817" y="955337"/>
                  </a:lnTo>
                  <a:lnTo>
                    <a:pt x="578167" y="965807"/>
                  </a:lnTo>
                  <a:lnTo>
                    <a:pt x="584835" y="975643"/>
                  </a:lnTo>
                  <a:lnTo>
                    <a:pt x="591502" y="985479"/>
                  </a:lnTo>
                  <a:lnTo>
                    <a:pt x="598805" y="995632"/>
                  </a:lnTo>
                  <a:lnTo>
                    <a:pt x="606107" y="1005150"/>
                  </a:lnTo>
                  <a:lnTo>
                    <a:pt x="613727" y="1014351"/>
                  </a:lnTo>
                  <a:lnTo>
                    <a:pt x="621665" y="1023552"/>
                  </a:lnTo>
                  <a:lnTo>
                    <a:pt x="629602" y="1033071"/>
                  </a:lnTo>
                  <a:lnTo>
                    <a:pt x="637858" y="1041955"/>
                  </a:lnTo>
                  <a:lnTo>
                    <a:pt x="646430" y="1050521"/>
                  </a:lnTo>
                  <a:lnTo>
                    <a:pt x="655003" y="1059088"/>
                  </a:lnTo>
                  <a:lnTo>
                    <a:pt x="663893" y="1067020"/>
                  </a:lnTo>
                  <a:lnTo>
                    <a:pt x="673100" y="1074952"/>
                  </a:lnTo>
                  <a:lnTo>
                    <a:pt x="682308" y="1082884"/>
                  </a:lnTo>
                  <a:lnTo>
                    <a:pt x="691833" y="1090499"/>
                  </a:lnTo>
                  <a:lnTo>
                    <a:pt x="701358" y="1098114"/>
                  </a:lnTo>
                  <a:lnTo>
                    <a:pt x="711200" y="1105094"/>
                  </a:lnTo>
                  <a:lnTo>
                    <a:pt x="721360" y="1112074"/>
                  </a:lnTo>
                  <a:lnTo>
                    <a:pt x="731203" y="1118737"/>
                  </a:lnTo>
                  <a:lnTo>
                    <a:pt x="741680" y="1125083"/>
                  </a:lnTo>
                  <a:lnTo>
                    <a:pt x="752158" y="1131111"/>
                  </a:lnTo>
                  <a:lnTo>
                    <a:pt x="762953" y="1137139"/>
                  </a:lnTo>
                  <a:lnTo>
                    <a:pt x="773748" y="1142850"/>
                  </a:lnTo>
                  <a:lnTo>
                    <a:pt x="784543" y="1148562"/>
                  </a:lnTo>
                  <a:lnTo>
                    <a:pt x="795655" y="1153638"/>
                  </a:lnTo>
                  <a:lnTo>
                    <a:pt x="807085" y="1158715"/>
                  </a:lnTo>
                  <a:lnTo>
                    <a:pt x="818515" y="1163157"/>
                  </a:lnTo>
                  <a:lnTo>
                    <a:pt x="829945" y="1167599"/>
                  </a:lnTo>
                  <a:lnTo>
                    <a:pt x="841693" y="1171723"/>
                  </a:lnTo>
                  <a:lnTo>
                    <a:pt x="853440" y="1175531"/>
                  </a:lnTo>
                  <a:lnTo>
                    <a:pt x="865188" y="1179338"/>
                  </a:lnTo>
                  <a:lnTo>
                    <a:pt x="877253" y="1182511"/>
                  </a:lnTo>
                  <a:lnTo>
                    <a:pt x="889318" y="1185366"/>
                  </a:lnTo>
                  <a:lnTo>
                    <a:pt x="901383" y="1188222"/>
                  </a:lnTo>
                  <a:lnTo>
                    <a:pt x="914083" y="1190126"/>
                  </a:lnTo>
                  <a:lnTo>
                    <a:pt x="926465" y="1192347"/>
                  </a:lnTo>
                  <a:lnTo>
                    <a:pt x="939165" y="1194250"/>
                  </a:lnTo>
                  <a:lnTo>
                    <a:pt x="951865" y="1195519"/>
                  </a:lnTo>
                  <a:lnTo>
                    <a:pt x="964565" y="1196788"/>
                  </a:lnTo>
                  <a:lnTo>
                    <a:pt x="977265" y="1197740"/>
                  </a:lnTo>
                  <a:lnTo>
                    <a:pt x="990283" y="1198058"/>
                  </a:lnTo>
                  <a:lnTo>
                    <a:pt x="1003300" y="1198375"/>
                  </a:lnTo>
                  <a:lnTo>
                    <a:pt x="1016317" y="1198058"/>
                  </a:lnTo>
                  <a:lnTo>
                    <a:pt x="1029335" y="1197740"/>
                  </a:lnTo>
                  <a:lnTo>
                    <a:pt x="1042035" y="1196788"/>
                  </a:lnTo>
                  <a:lnTo>
                    <a:pt x="1055053" y="1195519"/>
                  </a:lnTo>
                  <a:lnTo>
                    <a:pt x="1067435" y="1194250"/>
                  </a:lnTo>
                  <a:lnTo>
                    <a:pt x="1079817" y="1192347"/>
                  </a:lnTo>
                  <a:lnTo>
                    <a:pt x="1092517" y="1190126"/>
                  </a:lnTo>
                  <a:lnTo>
                    <a:pt x="1104900" y="1188222"/>
                  </a:lnTo>
                  <a:lnTo>
                    <a:pt x="1116965" y="1185366"/>
                  </a:lnTo>
                  <a:lnTo>
                    <a:pt x="1129347" y="1182511"/>
                  </a:lnTo>
                  <a:lnTo>
                    <a:pt x="1141095" y="1179338"/>
                  </a:lnTo>
                  <a:lnTo>
                    <a:pt x="1153160" y="1175531"/>
                  </a:lnTo>
                  <a:lnTo>
                    <a:pt x="1164907" y="1171723"/>
                  </a:lnTo>
                  <a:lnTo>
                    <a:pt x="1176973" y="1167599"/>
                  </a:lnTo>
                  <a:lnTo>
                    <a:pt x="1188085" y="1163157"/>
                  </a:lnTo>
                  <a:lnTo>
                    <a:pt x="1199515" y="1158715"/>
                  </a:lnTo>
                  <a:lnTo>
                    <a:pt x="1210945" y="1153638"/>
                  </a:lnTo>
                  <a:lnTo>
                    <a:pt x="1222057" y="1148562"/>
                  </a:lnTo>
                  <a:lnTo>
                    <a:pt x="1232853" y="1142850"/>
                  </a:lnTo>
                  <a:lnTo>
                    <a:pt x="1243647" y="1137139"/>
                  </a:lnTo>
                  <a:lnTo>
                    <a:pt x="1254443" y="1131111"/>
                  </a:lnTo>
                  <a:lnTo>
                    <a:pt x="1264920" y="1125083"/>
                  </a:lnTo>
                  <a:lnTo>
                    <a:pt x="1275080" y="1118737"/>
                  </a:lnTo>
                  <a:lnTo>
                    <a:pt x="1285557" y="1112074"/>
                  </a:lnTo>
                  <a:lnTo>
                    <a:pt x="1295400" y="1105094"/>
                  </a:lnTo>
                  <a:lnTo>
                    <a:pt x="1304925" y="1098114"/>
                  </a:lnTo>
                  <a:lnTo>
                    <a:pt x="1314767" y="1090499"/>
                  </a:lnTo>
                  <a:lnTo>
                    <a:pt x="1324293" y="1082884"/>
                  </a:lnTo>
                  <a:lnTo>
                    <a:pt x="1333500" y="1074952"/>
                  </a:lnTo>
                  <a:lnTo>
                    <a:pt x="1342390" y="1067020"/>
                  </a:lnTo>
                  <a:lnTo>
                    <a:pt x="1351280" y="1059088"/>
                  </a:lnTo>
                  <a:lnTo>
                    <a:pt x="1359853" y="1050521"/>
                  </a:lnTo>
                  <a:lnTo>
                    <a:pt x="1368425" y="1041955"/>
                  </a:lnTo>
                  <a:lnTo>
                    <a:pt x="1376680" y="1033071"/>
                  </a:lnTo>
                  <a:lnTo>
                    <a:pt x="1384935" y="1023552"/>
                  </a:lnTo>
                  <a:lnTo>
                    <a:pt x="1392555" y="1014351"/>
                  </a:lnTo>
                  <a:lnTo>
                    <a:pt x="1400175" y="1005150"/>
                  </a:lnTo>
                  <a:lnTo>
                    <a:pt x="1407477" y="995632"/>
                  </a:lnTo>
                  <a:lnTo>
                    <a:pt x="1414780" y="985479"/>
                  </a:lnTo>
                  <a:lnTo>
                    <a:pt x="1421765" y="975643"/>
                  </a:lnTo>
                  <a:lnTo>
                    <a:pt x="1428433" y="965807"/>
                  </a:lnTo>
                  <a:lnTo>
                    <a:pt x="1435100" y="955337"/>
                  </a:lnTo>
                  <a:lnTo>
                    <a:pt x="1441133" y="944549"/>
                  </a:lnTo>
                  <a:lnTo>
                    <a:pt x="1447165" y="934079"/>
                  </a:lnTo>
                  <a:lnTo>
                    <a:pt x="1452880" y="923291"/>
                  </a:lnTo>
                  <a:lnTo>
                    <a:pt x="1458277" y="912186"/>
                  </a:lnTo>
                  <a:lnTo>
                    <a:pt x="1463675" y="901399"/>
                  </a:lnTo>
                  <a:lnTo>
                    <a:pt x="1468437" y="889977"/>
                  </a:lnTo>
                  <a:lnTo>
                    <a:pt x="1473200" y="878554"/>
                  </a:lnTo>
                  <a:lnTo>
                    <a:pt x="1477327" y="867132"/>
                  </a:lnTo>
                  <a:lnTo>
                    <a:pt x="1481455" y="855393"/>
                  </a:lnTo>
                  <a:lnTo>
                    <a:pt x="1485265" y="843653"/>
                  </a:lnTo>
                  <a:lnTo>
                    <a:pt x="1488757" y="831914"/>
                  </a:lnTo>
                  <a:lnTo>
                    <a:pt x="1491933" y="819857"/>
                  </a:lnTo>
                  <a:lnTo>
                    <a:pt x="1495107" y="807800"/>
                  </a:lnTo>
                  <a:lnTo>
                    <a:pt x="1497647" y="795426"/>
                  </a:lnTo>
                  <a:lnTo>
                    <a:pt x="1500187" y="783052"/>
                  </a:lnTo>
                  <a:lnTo>
                    <a:pt x="1502410" y="770678"/>
                  </a:lnTo>
                  <a:lnTo>
                    <a:pt x="1503997" y="758304"/>
                  </a:lnTo>
                  <a:lnTo>
                    <a:pt x="1505585" y="745296"/>
                  </a:lnTo>
                  <a:lnTo>
                    <a:pt x="1506537" y="732605"/>
                  </a:lnTo>
                  <a:lnTo>
                    <a:pt x="1507490" y="719596"/>
                  </a:lnTo>
                  <a:lnTo>
                    <a:pt x="1508125" y="706905"/>
                  </a:lnTo>
                  <a:lnTo>
                    <a:pt x="1508125" y="693896"/>
                  </a:lnTo>
                  <a:lnTo>
                    <a:pt x="1508125" y="680888"/>
                  </a:lnTo>
                  <a:lnTo>
                    <a:pt x="1507490" y="668196"/>
                  </a:lnTo>
                  <a:lnTo>
                    <a:pt x="1506537" y="654870"/>
                  </a:lnTo>
                  <a:lnTo>
                    <a:pt x="1505585" y="642496"/>
                  </a:lnTo>
                  <a:lnTo>
                    <a:pt x="1503997" y="629805"/>
                  </a:lnTo>
                  <a:lnTo>
                    <a:pt x="1502410" y="617114"/>
                  </a:lnTo>
                  <a:lnTo>
                    <a:pt x="1500187" y="604740"/>
                  </a:lnTo>
                  <a:lnTo>
                    <a:pt x="1497647" y="592366"/>
                  </a:lnTo>
                  <a:lnTo>
                    <a:pt x="1495107" y="580309"/>
                  </a:lnTo>
                  <a:lnTo>
                    <a:pt x="1491933" y="568252"/>
                  </a:lnTo>
                  <a:lnTo>
                    <a:pt x="1488757" y="555878"/>
                  </a:lnTo>
                  <a:lnTo>
                    <a:pt x="1485265" y="543822"/>
                  </a:lnTo>
                  <a:lnTo>
                    <a:pt x="1481455" y="532082"/>
                  </a:lnTo>
                  <a:lnTo>
                    <a:pt x="1477327" y="520660"/>
                  </a:lnTo>
                  <a:lnTo>
                    <a:pt x="1473200" y="508921"/>
                  </a:lnTo>
                  <a:lnTo>
                    <a:pt x="1468437" y="497499"/>
                  </a:lnTo>
                  <a:lnTo>
                    <a:pt x="1463675" y="486711"/>
                  </a:lnTo>
                  <a:lnTo>
                    <a:pt x="1458277" y="475289"/>
                  </a:lnTo>
                  <a:lnTo>
                    <a:pt x="1452880" y="464501"/>
                  </a:lnTo>
                  <a:lnTo>
                    <a:pt x="1447165" y="453396"/>
                  </a:lnTo>
                  <a:lnTo>
                    <a:pt x="1441133" y="442926"/>
                  </a:lnTo>
                  <a:lnTo>
                    <a:pt x="1435100" y="432456"/>
                  </a:lnTo>
                  <a:lnTo>
                    <a:pt x="1428433" y="422303"/>
                  </a:lnTo>
                  <a:lnTo>
                    <a:pt x="1421765" y="411832"/>
                  </a:lnTo>
                  <a:lnTo>
                    <a:pt x="1414780" y="401997"/>
                  </a:lnTo>
                  <a:lnTo>
                    <a:pt x="1407477" y="392161"/>
                  </a:lnTo>
                  <a:lnTo>
                    <a:pt x="1400175" y="382642"/>
                  </a:lnTo>
                  <a:lnTo>
                    <a:pt x="1392555" y="373124"/>
                  </a:lnTo>
                  <a:lnTo>
                    <a:pt x="1384935" y="363923"/>
                  </a:lnTo>
                  <a:lnTo>
                    <a:pt x="1376680" y="355039"/>
                  </a:lnTo>
                  <a:lnTo>
                    <a:pt x="1368425" y="346155"/>
                  </a:lnTo>
                  <a:lnTo>
                    <a:pt x="1359853" y="337588"/>
                  </a:lnTo>
                  <a:lnTo>
                    <a:pt x="1351280" y="329022"/>
                  </a:lnTo>
                  <a:lnTo>
                    <a:pt x="1342390" y="320772"/>
                  </a:lnTo>
                  <a:lnTo>
                    <a:pt x="1333500" y="312523"/>
                  </a:lnTo>
                  <a:lnTo>
                    <a:pt x="1324293" y="304591"/>
                  </a:lnTo>
                  <a:lnTo>
                    <a:pt x="1314767" y="297293"/>
                  </a:lnTo>
                  <a:lnTo>
                    <a:pt x="1304925" y="289679"/>
                  </a:lnTo>
                  <a:lnTo>
                    <a:pt x="1295400" y="282698"/>
                  </a:lnTo>
                  <a:lnTo>
                    <a:pt x="1285557" y="275401"/>
                  </a:lnTo>
                  <a:lnTo>
                    <a:pt x="1275080" y="269055"/>
                  </a:lnTo>
                  <a:lnTo>
                    <a:pt x="1264920" y="262392"/>
                  </a:lnTo>
                  <a:lnTo>
                    <a:pt x="1254443" y="256364"/>
                  </a:lnTo>
                  <a:lnTo>
                    <a:pt x="1243647" y="250336"/>
                  </a:lnTo>
                  <a:lnTo>
                    <a:pt x="1232853" y="244625"/>
                  </a:lnTo>
                  <a:lnTo>
                    <a:pt x="1222057" y="239231"/>
                  </a:lnTo>
                  <a:lnTo>
                    <a:pt x="1210945" y="233837"/>
                  </a:lnTo>
                  <a:lnTo>
                    <a:pt x="1199515" y="228760"/>
                  </a:lnTo>
                  <a:lnTo>
                    <a:pt x="1188085" y="224319"/>
                  </a:lnTo>
                  <a:lnTo>
                    <a:pt x="1176973" y="219877"/>
                  </a:lnTo>
                  <a:lnTo>
                    <a:pt x="1164907" y="216069"/>
                  </a:lnTo>
                  <a:lnTo>
                    <a:pt x="1153160" y="212262"/>
                  </a:lnTo>
                  <a:lnTo>
                    <a:pt x="1141095" y="208772"/>
                  </a:lnTo>
                  <a:lnTo>
                    <a:pt x="1129347" y="205282"/>
                  </a:lnTo>
                  <a:lnTo>
                    <a:pt x="1116965" y="202109"/>
                  </a:lnTo>
                  <a:lnTo>
                    <a:pt x="1104900" y="199888"/>
                  </a:lnTo>
                  <a:lnTo>
                    <a:pt x="1092517" y="197349"/>
                  </a:lnTo>
                  <a:lnTo>
                    <a:pt x="1079817" y="195129"/>
                  </a:lnTo>
                  <a:lnTo>
                    <a:pt x="1067435" y="193225"/>
                  </a:lnTo>
                  <a:lnTo>
                    <a:pt x="1055053" y="191956"/>
                  </a:lnTo>
                  <a:lnTo>
                    <a:pt x="1042035" y="190687"/>
                  </a:lnTo>
                  <a:lnTo>
                    <a:pt x="1029335" y="190052"/>
                  </a:lnTo>
                  <a:lnTo>
                    <a:pt x="1016317" y="189417"/>
                  </a:lnTo>
                  <a:lnTo>
                    <a:pt x="1003300" y="189417"/>
                  </a:lnTo>
                  <a:lnTo>
                    <a:pt x="990283" y="189417"/>
                  </a:lnTo>
                  <a:close/>
                  <a:moveTo>
                    <a:pt x="1003300" y="0"/>
                  </a:moveTo>
                  <a:lnTo>
                    <a:pt x="1024573" y="317"/>
                  </a:lnTo>
                  <a:lnTo>
                    <a:pt x="1046163" y="1269"/>
                  </a:lnTo>
                  <a:lnTo>
                    <a:pt x="1067117" y="2221"/>
                  </a:lnTo>
                  <a:lnTo>
                    <a:pt x="1088390" y="3490"/>
                  </a:lnTo>
                  <a:lnTo>
                    <a:pt x="1109345" y="5711"/>
                  </a:lnTo>
                  <a:lnTo>
                    <a:pt x="1130935" y="8249"/>
                  </a:lnTo>
                  <a:lnTo>
                    <a:pt x="1151890" y="11105"/>
                  </a:lnTo>
                  <a:lnTo>
                    <a:pt x="1172845" y="14278"/>
                  </a:lnTo>
                  <a:lnTo>
                    <a:pt x="1193483" y="17768"/>
                  </a:lnTo>
                  <a:lnTo>
                    <a:pt x="1214120" y="21892"/>
                  </a:lnTo>
                  <a:lnTo>
                    <a:pt x="1234757" y="26334"/>
                  </a:lnTo>
                  <a:lnTo>
                    <a:pt x="1255395" y="31411"/>
                  </a:lnTo>
                  <a:lnTo>
                    <a:pt x="1276033" y="36487"/>
                  </a:lnTo>
                  <a:lnTo>
                    <a:pt x="1296353" y="42199"/>
                  </a:lnTo>
                  <a:lnTo>
                    <a:pt x="1316355" y="48227"/>
                  </a:lnTo>
                  <a:lnTo>
                    <a:pt x="1336675" y="54573"/>
                  </a:lnTo>
                  <a:lnTo>
                    <a:pt x="1356677" y="61553"/>
                  </a:lnTo>
                  <a:lnTo>
                    <a:pt x="1376363" y="68850"/>
                  </a:lnTo>
                  <a:lnTo>
                    <a:pt x="1395730" y="76148"/>
                  </a:lnTo>
                  <a:lnTo>
                    <a:pt x="1415415" y="84080"/>
                  </a:lnTo>
                  <a:lnTo>
                    <a:pt x="1434783" y="92329"/>
                  </a:lnTo>
                  <a:lnTo>
                    <a:pt x="1453833" y="101213"/>
                  </a:lnTo>
                  <a:lnTo>
                    <a:pt x="1472883" y="110097"/>
                  </a:lnTo>
                  <a:lnTo>
                    <a:pt x="1491297" y="119298"/>
                  </a:lnTo>
                  <a:lnTo>
                    <a:pt x="1509713" y="128817"/>
                  </a:lnTo>
                  <a:lnTo>
                    <a:pt x="1528445" y="138970"/>
                  </a:lnTo>
                  <a:lnTo>
                    <a:pt x="1546543" y="149440"/>
                  </a:lnTo>
                  <a:lnTo>
                    <a:pt x="1564323" y="160228"/>
                  </a:lnTo>
                  <a:lnTo>
                    <a:pt x="1582103" y="171015"/>
                  </a:lnTo>
                  <a:lnTo>
                    <a:pt x="1599565" y="182437"/>
                  </a:lnTo>
                  <a:lnTo>
                    <a:pt x="1616710" y="194177"/>
                  </a:lnTo>
                  <a:lnTo>
                    <a:pt x="1633855" y="205916"/>
                  </a:lnTo>
                  <a:lnTo>
                    <a:pt x="1650683" y="218290"/>
                  </a:lnTo>
                  <a:lnTo>
                    <a:pt x="1666875" y="230664"/>
                  </a:lnTo>
                  <a:lnTo>
                    <a:pt x="1683067" y="243355"/>
                  </a:lnTo>
                  <a:lnTo>
                    <a:pt x="1698943" y="256681"/>
                  </a:lnTo>
                  <a:lnTo>
                    <a:pt x="1714500" y="270324"/>
                  </a:lnTo>
                  <a:lnTo>
                    <a:pt x="1730057" y="283650"/>
                  </a:lnTo>
                  <a:lnTo>
                    <a:pt x="1745297" y="297611"/>
                  </a:lnTo>
                  <a:lnTo>
                    <a:pt x="1759903" y="311888"/>
                  </a:lnTo>
                  <a:lnTo>
                    <a:pt x="1774507" y="326483"/>
                  </a:lnTo>
                  <a:lnTo>
                    <a:pt x="1788477" y="341396"/>
                  </a:lnTo>
                  <a:lnTo>
                    <a:pt x="1802130" y="356308"/>
                  </a:lnTo>
                  <a:lnTo>
                    <a:pt x="1815783" y="371537"/>
                  </a:lnTo>
                  <a:lnTo>
                    <a:pt x="1829117" y="387402"/>
                  </a:lnTo>
                  <a:lnTo>
                    <a:pt x="1841817" y="402948"/>
                  </a:lnTo>
                  <a:lnTo>
                    <a:pt x="1854200" y="419130"/>
                  </a:lnTo>
                  <a:lnTo>
                    <a:pt x="1866265" y="435311"/>
                  </a:lnTo>
                  <a:lnTo>
                    <a:pt x="1878013" y="451810"/>
                  </a:lnTo>
                  <a:lnTo>
                    <a:pt x="1889443" y="468309"/>
                  </a:lnTo>
                  <a:lnTo>
                    <a:pt x="1900555" y="485442"/>
                  </a:lnTo>
                  <a:lnTo>
                    <a:pt x="1911350" y="502575"/>
                  </a:lnTo>
                  <a:lnTo>
                    <a:pt x="1921510" y="520026"/>
                  </a:lnTo>
                  <a:lnTo>
                    <a:pt x="1931670" y="537793"/>
                  </a:lnTo>
                  <a:lnTo>
                    <a:pt x="1940877" y="555561"/>
                  </a:lnTo>
                  <a:lnTo>
                    <a:pt x="1950085" y="573329"/>
                  </a:lnTo>
                  <a:lnTo>
                    <a:pt x="1958657" y="592049"/>
                  </a:lnTo>
                  <a:lnTo>
                    <a:pt x="1966913" y="610134"/>
                  </a:lnTo>
                  <a:lnTo>
                    <a:pt x="1974533" y="628536"/>
                  </a:lnTo>
                  <a:lnTo>
                    <a:pt x="1981835" y="647573"/>
                  </a:lnTo>
                  <a:lnTo>
                    <a:pt x="1988820" y="666610"/>
                  </a:lnTo>
                  <a:lnTo>
                    <a:pt x="1995170" y="685647"/>
                  </a:lnTo>
                  <a:lnTo>
                    <a:pt x="2000885" y="704684"/>
                  </a:lnTo>
                  <a:lnTo>
                    <a:pt x="2006600" y="724355"/>
                  </a:lnTo>
                  <a:lnTo>
                    <a:pt x="2000885" y="742123"/>
                  </a:lnTo>
                  <a:lnTo>
                    <a:pt x="1995170" y="759891"/>
                  </a:lnTo>
                  <a:lnTo>
                    <a:pt x="1988820" y="777341"/>
                  </a:lnTo>
                  <a:lnTo>
                    <a:pt x="1981835" y="794792"/>
                  </a:lnTo>
                  <a:lnTo>
                    <a:pt x="1974533" y="811925"/>
                  </a:lnTo>
                  <a:lnTo>
                    <a:pt x="1966913" y="829058"/>
                  </a:lnTo>
                  <a:lnTo>
                    <a:pt x="1958657" y="845874"/>
                  </a:lnTo>
                  <a:lnTo>
                    <a:pt x="1950085" y="862373"/>
                  </a:lnTo>
                  <a:lnTo>
                    <a:pt x="1940877" y="879189"/>
                  </a:lnTo>
                  <a:lnTo>
                    <a:pt x="1931670" y="895053"/>
                  </a:lnTo>
                  <a:lnTo>
                    <a:pt x="1921510" y="911552"/>
                  </a:lnTo>
                  <a:lnTo>
                    <a:pt x="1911350" y="927099"/>
                  </a:lnTo>
                  <a:lnTo>
                    <a:pt x="1900555" y="943280"/>
                  </a:lnTo>
                  <a:lnTo>
                    <a:pt x="1889443" y="958510"/>
                  </a:lnTo>
                  <a:lnTo>
                    <a:pt x="1878013" y="973739"/>
                  </a:lnTo>
                  <a:lnTo>
                    <a:pt x="1866265" y="989286"/>
                  </a:lnTo>
                  <a:lnTo>
                    <a:pt x="1854200" y="1004198"/>
                  </a:lnTo>
                  <a:lnTo>
                    <a:pt x="1841817" y="1018793"/>
                  </a:lnTo>
                  <a:lnTo>
                    <a:pt x="1829117" y="1033388"/>
                  </a:lnTo>
                  <a:lnTo>
                    <a:pt x="1815783" y="1047666"/>
                  </a:lnTo>
                  <a:lnTo>
                    <a:pt x="1802130" y="1061309"/>
                  </a:lnTo>
                  <a:lnTo>
                    <a:pt x="1788477" y="1075269"/>
                  </a:lnTo>
                  <a:lnTo>
                    <a:pt x="1774507" y="1088913"/>
                  </a:lnTo>
                  <a:lnTo>
                    <a:pt x="1759903" y="1101921"/>
                  </a:lnTo>
                  <a:lnTo>
                    <a:pt x="1745297" y="1115247"/>
                  </a:lnTo>
                  <a:lnTo>
                    <a:pt x="1730057" y="1127938"/>
                  </a:lnTo>
                  <a:lnTo>
                    <a:pt x="1714500" y="1140312"/>
                  </a:lnTo>
                  <a:lnTo>
                    <a:pt x="1698943" y="1152686"/>
                  </a:lnTo>
                  <a:lnTo>
                    <a:pt x="1683067" y="1164743"/>
                  </a:lnTo>
                  <a:lnTo>
                    <a:pt x="1666875" y="1176482"/>
                  </a:lnTo>
                  <a:lnTo>
                    <a:pt x="1650683" y="1187905"/>
                  </a:lnTo>
                  <a:lnTo>
                    <a:pt x="1633855" y="1199009"/>
                  </a:lnTo>
                  <a:lnTo>
                    <a:pt x="1616710" y="1210114"/>
                  </a:lnTo>
                  <a:lnTo>
                    <a:pt x="1599565" y="1220902"/>
                  </a:lnTo>
                  <a:lnTo>
                    <a:pt x="1582103" y="1231055"/>
                  </a:lnTo>
                  <a:lnTo>
                    <a:pt x="1564323" y="1241208"/>
                  </a:lnTo>
                  <a:lnTo>
                    <a:pt x="1546543" y="1250726"/>
                  </a:lnTo>
                  <a:lnTo>
                    <a:pt x="1528445" y="1260245"/>
                  </a:lnTo>
                  <a:lnTo>
                    <a:pt x="1509713" y="1269763"/>
                  </a:lnTo>
                  <a:lnTo>
                    <a:pt x="1491297" y="1278647"/>
                  </a:lnTo>
                  <a:lnTo>
                    <a:pt x="1472883" y="1287214"/>
                  </a:lnTo>
                  <a:lnTo>
                    <a:pt x="1453833" y="1295146"/>
                  </a:lnTo>
                  <a:lnTo>
                    <a:pt x="1434783" y="1303078"/>
                  </a:lnTo>
                  <a:lnTo>
                    <a:pt x="1415415" y="1310693"/>
                  </a:lnTo>
                  <a:lnTo>
                    <a:pt x="1395730" y="1317990"/>
                  </a:lnTo>
                  <a:lnTo>
                    <a:pt x="1376363" y="1324653"/>
                  </a:lnTo>
                  <a:lnTo>
                    <a:pt x="1356677" y="1331316"/>
                  </a:lnTo>
                  <a:lnTo>
                    <a:pt x="1336675" y="1337662"/>
                  </a:lnTo>
                  <a:lnTo>
                    <a:pt x="1316355" y="1343373"/>
                  </a:lnTo>
                  <a:lnTo>
                    <a:pt x="1296353" y="1349084"/>
                  </a:lnTo>
                  <a:lnTo>
                    <a:pt x="1276033" y="1354478"/>
                  </a:lnTo>
                  <a:lnTo>
                    <a:pt x="1255395" y="1358920"/>
                  </a:lnTo>
                  <a:lnTo>
                    <a:pt x="1234757" y="1363679"/>
                  </a:lnTo>
                  <a:lnTo>
                    <a:pt x="1214120" y="1367486"/>
                  </a:lnTo>
                  <a:lnTo>
                    <a:pt x="1193483" y="1371294"/>
                  </a:lnTo>
                  <a:lnTo>
                    <a:pt x="1172845" y="1374784"/>
                  </a:lnTo>
                  <a:lnTo>
                    <a:pt x="1151890" y="1377639"/>
                  </a:lnTo>
                  <a:lnTo>
                    <a:pt x="1130935" y="1380178"/>
                  </a:lnTo>
                  <a:lnTo>
                    <a:pt x="1109345" y="1382399"/>
                  </a:lnTo>
                  <a:lnTo>
                    <a:pt x="1088390" y="1384302"/>
                  </a:lnTo>
                  <a:lnTo>
                    <a:pt x="1067117" y="1385571"/>
                  </a:lnTo>
                  <a:lnTo>
                    <a:pt x="1046163" y="1386840"/>
                  </a:lnTo>
                  <a:lnTo>
                    <a:pt x="1024573" y="1387475"/>
                  </a:lnTo>
                  <a:lnTo>
                    <a:pt x="1003300" y="1387475"/>
                  </a:lnTo>
                  <a:lnTo>
                    <a:pt x="981393" y="1387475"/>
                  </a:lnTo>
                  <a:lnTo>
                    <a:pt x="959485" y="1386840"/>
                  </a:lnTo>
                  <a:lnTo>
                    <a:pt x="937895" y="1385571"/>
                  </a:lnTo>
                  <a:lnTo>
                    <a:pt x="916305" y="1384302"/>
                  </a:lnTo>
                  <a:lnTo>
                    <a:pt x="895033" y="1382399"/>
                  </a:lnTo>
                  <a:lnTo>
                    <a:pt x="873760" y="1380178"/>
                  </a:lnTo>
                  <a:lnTo>
                    <a:pt x="852805" y="1377639"/>
                  </a:lnTo>
                  <a:lnTo>
                    <a:pt x="831533" y="1374784"/>
                  </a:lnTo>
                  <a:lnTo>
                    <a:pt x="810578" y="1371294"/>
                  </a:lnTo>
                  <a:lnTo>
                    <a:pt x="789940" y="1367486"/>
                  </a:lnTo>
                  <a:lnTo>
                    <a:pt x="769303" y="1363679"/>
                  </a:lnTo>
                  <a:lnTo>
                    <a:pt x="748983" y="1358920"/>
                  </a:lnTo>
                  <a:lnTo>
                    <a:pt x="728980" y="1354478"/>
                  </a:lnTo>
                  <a:lnTo>
                    <a:pt x="708660" y="1349084"/>
                  </a:lnTo>
                  <a:lnTo>
                    <a:pt x="689293" y="1343373"/>
                  </a:lnTo>
                  <a:lnTo>
                    <a:pt x="669290" y="1337662"/>
                  </a:lnTo>
                  <a:lnTo>
                    <a:pt x="649605" y="1331316"/>
                  </a:lnTo>
                  <a:lnTo>
                    <a:pt x="630555" y="1324653"/>
                  </a:lnTo>
                  <a:lnTo>
                    <a:pt x="611187" y="1317990"/>
                  </a:lnTo>
                  <a:lnTo>
                    <a:pt x="592455" y="1310693"/>
                  </a:lnTo>
                  <a:lnTo>
                    <a:pt x="573722" y="1303078"/>
                  </a:lnTo>
                  <a:lnTo>
                    <a:pt x="554990" y="1295146"/>
                  </a:lnTo>
                  <a:lnTo>
                    <a:pt x="536892" y="1287214"/>
                  </a:lnTo>
                  <a:lnTo>
                    <a:pt x="518477" y="1278647"/>
                  </a:lnTo>
                  <a:lnTo>
                    <a:pt x="500380" y="1269763"/>
                  </a:lnTo>
                  <a:lnTo>
                    <a:pt x="482917" y="1260245"/>
                  </a:lnTo>
                  <a:lnTo>
                    <a:pt x="465137" y="1250726"/>
                  </a:lnTo>
                  <a:lnTo>
                    <a:pt x="447992" y="1241208"/>
                  </a:lnTo>
                  <a:lnTo>
                    <a:pt x="430847" y="1231055"/>
                  </a:lnTo>
                  <a:lnTo>
                    <a:pt x="414020" y="1220902"/>
                  </a:lnTo>
                  <a:lnTo>
                    <a:pt x="397510" y="1210114"/>
                  </a:lnTo>
                  <a:lnTo>
                    <a:pt x="381000" y="1199009"/>
                  </a:lnTo>
                  <a:lnTo>
                    <a:pt x="364807" y="1187905"/>
                  </a:lnTo>
                  <a:lnTo>
                    <a:pt x="348615" y="1176482"/>
                  </a:lnTo>
                  <a:lnTo>
                    <a:pt x="333057" y="1164743"/>
                  </a:lnTo>
                  <a:lnTo>
                    <a:pt x="317817" y="1152686"/>
                  </a:lnTo>
                  <a:lnTo>
                    <a:pt x="302260" y="1140312"/>
                  </a:lnTo>
                  <a:lnTo>
                    <a:pt x="287337" y="1127938"/>
                  </a:lnTo>
                  <a:lnTo>
                    <a:pt x="272732" y="1115247"/>
                  </a:lnTo>
                  <a:lnTo>
                    <a:pt x="258445" y="1101921"/>
                  </a:lnTo>
                  <a:lnTo>
                    <a:pt x="244475" y="1088913"/>
                  </a:lnTo>
                  <a:lnTo>
                    <a:pt x="230505" y="1075269"/>
                  </a:lnTo>
                  <a:lnTo>
                    <a:pt x="216852" y="1061309"/>
                  </a:lnTo>
                  <a:lnTo>
                    <a:pt x="203517" y="1047666"/>
                  </a:lnTo>
                  <a:lnTo>
                    <a:pt x="190182" y="1033388"/>
                  </a:lnTo>
                  <a:lnTo>
                    <a:pt x="177800" y="1018793"/>
                  </a:lnTo>
                  <a:lnTo>
                    <a:pt x="164782" y="1004198"/>
                  </a:lnTo>
                  <a:lnTo>
                    <a:pt x="152717" y="989286"/>
                  </a:lnTo>
                  <a:lnTo>
                    <a:pt x="140970" y="973739"/>
                  </a:lnTo>
                  <a:lnTo>
                    <a:pt x="129222" y="958510"/>
                  </a:lnTo>
                  <a:lnTo>
                    <a:pt x="117792" y="943280"/>
                  </a:lnTo>
                  <a:lnTo>
                    <a:pt x="106997" y="927099"/>
                  </a:lnTo>
                  <a:lnTo>
                    <a:pt x="96202" y="911552"/>
                  </a:lnTo>
                  <a:lnTo>
                    <a:pt x="85725" y="895053"/>
                  </a:lnTo>
                  <a:lnTo>
                    <a:pt x="75882" y="879189"/>
                  </a:lnTo>
                  <a:lnTo>
                    <a:pt x="66040" y="862373"/>
                  </a:lnTo>
                  <a:lnTo>
                    <a:pt x="56515" y="845874"/>
                  </a:lnTo>
                  <a:lnTo>
                    <a:pt x="47307" y="829058"/>
                  </a:lnTo>
                  <a:lnTo>
                    <a:pt x="38735" y="811925"/>
                  </a:lnTo>
                  <a:lnTo>
                    <a:pt x="30162" y="794792"/>
                  </a:lnTo>
                  <a:lnTo>
                    <a:pt x="22225" y="777341"/>
                  </a:lnTo>
                  <a:lnTo>
                    <a:pt x="14287" y="759891"/>
                  </a:lnTo>
                  <a:lnTo>
                    <a:pt x="6667" y="742123"/>
                  </a:lnTo>
                  <a:lnTo>
                    <a:pt x="0" y="724355"/>
                  </a:lnTo>
                  <a:lnTo>
                    <a:pt x="6667" y="704684"/>
                  </a:lnTo>
                  <a:lnTo>
                    <a:pt x="14287" y="685647"/>
                  </a:lnTo>
                  <a:lnTo>
                    <a:pt x="22225" y="666610"/>
                  </a:lnTo>
                  <a:lnTo>
                    <a:pt x="30162" y="647573"/>
                  </a:lnTo>
                  <a:lnTo>
                    <a:pt x="38735" y="628536"/>
                  </a:lnTo>
                  <a:lnTo>
                    <a:pt x="47307" y="610134"/>
                  </a:lnTo>
                  <a:lnTo>
                    <a:pt x="56515" y="592049"/>
                  </a:lnTo>
                  <a:lnTo>
                    <a:pt x="66040" y="573329"/>
                  </a:lnTo>
                  <a:lnTo>
                    <a:pt x="75882" y="555561"/>
                  </a:lnTo>
                  <a:lnTo>
                    <a:pt x="85725" y="537793"/>
                  </a:lnTo>
                  <a:lnTo>
                    <a:pt x="96202" y="520026"/>
                  </a:lnTo>
                  <a:lnTo>
                    <a:pt x="106997" y="502575"/>
                  </a:lnTo>
                  <a:lnTo>
                    <a:pt x="117792" y="485442"/>
                  </a:lnTo>
                  <a:lnTo>
                    <a:pt x="129222" y="468309"/>
                  </a:lnTo>
                  <a:lnTo>
                    <a:pt x="140970" y="451810"/>
                  </a:lnTo>
                  <a:lnTo>
                    <a:pt x="152717" y="435311"/>
                  </a:lnTo>
                  <a:lnTo>
                    <a:pt x="164782" y="419130"/>
                  </a:lnTo>
                  <a:lnTo>
                    <a:pt x="177800" y="402948"/>
                  </a:lnTo>
                  <a:lnTo>
                    <a:pt x="190182" y="387402"/>
                  </a:lnTo>
                  <a:lnTo>
                    <a:pt x="203517" y="371537"/>
                  </a:lnTo>
                  <a:lnTo>
                    <a:pt x="216852" y="356308"/>
                  </a:lnTo>
                  <a:lnTo>
                    <a:pt x="230505" y="341396"/>
                  </a:lnTo>
                  <a:lnTo>
                    <a:pt x="244475" y="326483"/>
                  </a:lnTo>
                  <a:lnTo>
                    <a:pt x="258445" y="311888"/>
                  </a:lnTo>
                  <a:lnTo>
                    <a:pt x="272732" y="297611"/>
                  </a:lnTo>
                  <a:lnTo>
                    <a:pt x="287337" y="283650"/>
                  </a:lnTo>
                  <a:lnTo>
                    <a:pt x="302260" y="270324"/>
                  </a:lnTo>
                  <a:lnTo>
                    <a:pt x="317817" y="256681"/>
                  </a:lnTo>
                  <a:lnTo>
                    <a:pt x="333057" y="243355"/>
                  </a:lnTo>
                  <a:lnTo>
                    <a:pt x="348615" y="230664"/>
                  </a:lnTo>
                  <a:lnTo>
                    <a:pt x="364807" y="218290"/>
                  </a:lnTo>
                  <a:lnTo>
                    <a:pt x="381000" y="205916"/>
                  </a:lnTo>
                  <a:lnTo>
                    <a:pt x="397510" y="194177"/>
                  </a:lnTo>
                  <a:lnTo>
                    <a:pt x="414020" y="182437"/>
                  </a:lnTo>
                  <a:lnTo>
                    <a:pt x="430847" y="171015"/>
                  </a:lnTo>
                  <a:lnTo>
                    <a:pt x="447992" y="160228"/>
                  </a:lnTo>
                  <a:lnTo>
                    <a:pt x="465137" y="149440"/>
                  </a:lnTo>
                  <a:lnTo>
                    <a:pt x="482917" y="138970"/>
                  </a:lnTo>
                  <a:lnTo>
                    <a:pt x="500380" y="128817"/>
                  </a:lnTo>
                  <a:lnTo>
                    <a:pt x="518477" y="119298"/>
                  </a:lnTo>
                  <a:lnTo>
                    <a:pt x="536892" y="110097"/>
                  </a:lnTo>
                  <a:lnTo>
                    <a:pt x="554990" y="101213"/>
                  </a:lnTo>
                  <a:lnTo>
                    <a:pt x="573722" y="92329"/>
                  </a:lnTo>
                  <a:lnTo>
                    <a:pt x="592455" y="84080"/>
                  </a:lnTo>
                  <a:lnTo>
                    <a:pt x="611187" y="76148"/>
                  </a:lnTo>
                  <a:lnTo>
                    <a:pt x="630555" y="68850"/>
                  </a:lnTo>
                  <a:lnTo>
                    <a:pt x="649605" y="61553"/>
                  </a:lnTo>
                  <a:lnTo>
                    <a:pt x="669290" y="54573"/>
                  </a:lnTo>
                  <a:lnTo>
                    <a:pt x="689293" y="48227"/>
                  </a:lnTo>
                  <a:lnTo>
                    <a:pt x="708660" y="42199"/>
                  </a:lnTo>
                  <a:lnTo>
                    <a:pt x="728980" y="36487"/>
                  </a:lnTo>
                  <a:lnTo>
                    <a:pt x="748983" y="31411"/>
                  </a:lnTo>
                  <a:lnTo>
                    <a:pt x="769303" y="26334"/>
                  </a:lnTo>
                  <a:lnTo>
                    <a:pt x="789940" y="21892"/>
                  </a:lnTo>
                  <a:lnTo>
                    <a:pt x="810578" y="17768"/>
                  </a:lnTo>
                  <a:lnTo>
                    <a:pt x="831533" y="14278"/>
                  </a:lnTo>
                  <a:lnTo>
                    <a:pt x="852805" y="11105"/>
                  </a:lnTo>
                  <a:lnTo>
                    <a:pt x="873760" y="8249"/>
                  </a:lnTo>
                  <a:lnTo>
                    <a:pt x="895033" y="5711"/>
                  </a:lnTo>
                  <a:lnTo>
                    <a:pt x="916305" y="3490"/>
                  </a:lnTo>
                  <a:lnTo>
                    <a:pt x="937895" y="2221"/>
                  </a:lnTo>
                  <a:lnTo>
                    <a:pt x="959485" y="1269"/>
                  </a:lnTo>
                  <a:lnTo>
                    <a:pt x="981393" y="317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903883" y="4622477"/>
              <a:ext cx="1008112" cy="1008112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3.产品方案-金融场景·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缴费分期</a:t>
            </a:r>
            <a:r>
              <a:rPr lang="en-US" altLang="zh-CN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41986" name="图片 3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052513"/>
            <a:ext cx="102743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3.产品方案-金融场景·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补助发放</a:t>
            </a:r>
            <a:r>
              <a:rPr lang="en-US" altLang="zh-CN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43010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1536700"/>
            <a:ext cx="2160588" cy="3822700"/>
          </a:xfrm>
          <a:prstGeom prst="rect">
            <a:avLst/>
          </a:prstGeom>
          <a:noFill/>
          <a:ln w="9525">
            <a:solidFill>
              <a:srgbClr val="2C9A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13" y="1524000"/>
            <a:ext cx="2160587" cy="3844925"/>
          </a:xfrm>
          <a:prstGeom prst="rect">
            <a:avLst/>
          </a:prstGeom>
          <a:noFill/>
          <a:ln w="9525">
            <a:solidFill>
              <a:srgbClr val="2C9A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525" y="1536700"/>
            <a:ext cx="2060575" cy="3852863"/>
          </a:xfrm>
          <a:prstGeom prst="rect">
            <a:avLst/>
          </a:prstGeom>
          <a:noFill/>
          <a:ln w="9525">
            <a:solidFill>
              <a:srgbClr val="2C9A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图片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1524000"/>
            <a:ext cx="2159000" cy="3830638"/>
          </a:xfrm>
          <a:prstGeom prst="rect">
            <a:avLst/>
          </a:prstGeom>
          <a:noFill/>
          <a:ln w="9525">
            <a:solidFill>
              <a:srgbClr val="2C9A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右箭头 7"/>
          <p:cNvSpPr/>
          <p:nvPr/>
        </p:nvSpPr>
        <p:spPr>
          <a:xfrm>
            <a:off x="3157538" y="3100388"/>
            <a:ext cx="361950" cy="377825"/>
          </a:xfrm>
          <a:prstGeom prst="rightArrow">
            <a:avLst/>
          </a:prstGeom>
          <a:solidFill>
            <a:srgbClr val="154E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924550" y="3114675"/>
            <a:ext cx="363538" cy="377825"/>
          </a:xfrm>
          <a:prstGeom prst="rightArrow">
            <a:avLst/>
          </a:prstGeom>
          <a:solidFill>
            <a:srgbClr val="154E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8785225" y="3114675"/>
            <a:ext cx="363538" cy="377825"/>
          </a:xfrm>
          <a:prstGeom prst="rightArrow">
            <a:avLst/>
          </a:prstGeom>
          <a:solidFill>
            <a:srgbClr val="154E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43017" name="文本框 10"/>
          <p:cNvSpPr txBox="1">
            <a:spLocks noChangeArrowheads="1"/>
          </p:cNvSpPr>
          <p:nvPr/>
        </p:nvSpPr>
        <p:spPr bwMode="auto">
          <a:xfrm>
            <a:off x="736600" y="5576888"/>
            <a:ext cx="21494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1.</a:t>
            </a:r>
            <a:r>
              <a:rPr lang="zh-CN" altLang="en-US"/>
              <a:t>进入教育补助</a:t>
            </a:r>
            <a:endParaRPr lang="en-US" altLang="zh-CN"/>
          </a:p>
        </p:txBody>
      </p:sp>
      <p:sp>
        <p:nvSpPr>
          <p:cNvPr id="43018" name="文本框 11"/>
          <p:cNvSpPr txBox="1">
            <a:spLocks noChangeArrowheads="1"/>
          </p:cNvSpPr>
          <p:nvPr/>
        </p:nvSpPr>
        <p:spPr bwMode="auto">
          <a:xfrm>
            <a:off x="3328988" y="5576888"/>
            <a:ext cx="31019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zh-CN"/>
              <a:t>2</a:t>
            </a:r>
            <a:r>
              <a:rPr lang="en-US" altLang="zh-CN"/>
              <a:t>.</a:t>
            </a:r>
            <a:r>
              <a:rPr lang="zh-CN" altLang="en-US"/>
              <a:t>选择可申领的补助项目</a:t>
            </a:r>
            <a:endParaRPr lang="en-US" altLang="zh-CN"/>
          </a:p>
        </p:txBody>
      </p:sp>
      <p:sp>
        <p:nvSpPr>
          <p:cNvPr id="43019" name="文本框 12"/>
          <p:cNvSpPr txBox="1">
            <a:spLocks noChangeArrowheads="1"/>
          </p:cNvSpPr>
          <p:nvPr/>
        </p:nvSpPr>
        <p:spPr bwMode="auto">
          <a:xfrm>
            <a:off x="6456363" y="5576888"/>
            <a:ext cx="2058987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zh-CN"/>
              <a:t>3</a:t>
            </a:r>
            <a:r>
              <a:rPr lang="en-US" altLang="zh-CN"/>
              <a:t>.</a:t>
            </a:r>
            <a:r>
              <a:rPr lang="zh-CN" altLang="en-US"/>
              <a:t>填写申领信息</a:t>
            </a:r>
            <a:endParaRPr lang="en-US" altLang="zh-CN"/>
          </a:p>
        </p:txBody>
      </p:sp>
      <p:sp>
        <p:nvSpPr>
          <p:cNvPr id="43020" name="文本框 13"/>
          <p:cNvSpPr txBox="1">
            <a:spLocks noChangeArrowheads="1"/>
          </p:cNvSpPr>
          <p:nvPr/>
        </p:nvSpPr>
        <p:spPr bwMode="auto">
          <a:xfrm>
            <a:off x="9291638" y="5589588"/>
            <a:ext cx="2900362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zh-CN"/>
              <a:t>4</a:t>
            </a:r>
            <a:r>
              <a:rPr lang="en-US" altLang="zh-CN"/>
              <a:t>.</a:t>
            </a:r>
            <a:r>
              <a:rPr lang="zh-CN" altLang="en-US"/>
              <a:t>开通钱包（二类户）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3.产品方案-金融场景·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校园理财</a:t>
            </a:r>
            <a:r>
              <a:rPr lang="en-US" altLang="zh-CN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5429250" y="3046413"/>
            <a:ext cx="363538" cy="379412"/>
          </a:xfrm>
          <a:prstGeom prst="rightArrow">
            <a:avLst/>
          </a:prstGeom>
          <a:solidFill>
            <a:srgbClr val="154E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44035" name="文本框 15"/>
          <p:cNvSpPr txBox="1">
            <a:spLocks noChangeArrowheads="1"/>
          </p:cNvSpPr>
          <p:nvPr/>
        </p:nvSpPr>
        <p:spPr bwMode="auto">
          <a:xfrm>
            <a:off x="3009900" y="5522913"/>
            <a:ext cx="21494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1.</a:t>
            </a:r>
            <a:r>
              <a:rPr lang="zh-CN" altLang="en-US"/>
              <a:t>进入钱包</a:t>
            </a:r>
            <a:endParaRPr lang="en-US" altLang="zh-CN"/>
          </a:p>
        </p:txBody>
      </p:sp>
      <p:sp>
        <p:nvSpPr>
          <p:cNvPr id="44036" name="文本框 16"/>
          <p:cNvSpPr txBox="1">
            <a:spLocks noChangeArrowheads="1"/>
          </p:cNvSpPr>
          <p:nvPr/>
        </p:nvSpPr>
        <p:spPr bwMode="auto">
          <a:xfrm>
            <a:off x="6978650" y="5535613"/>
            <a:ext cx="2138363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zh-CN"/>
              <a:t>2</a:t>
            </a:r>
            <a:r>
              <a:rPr lang="en-US" altLang="zh-CN"/>
              <a:t>.</a:t>
            </a:r>
            <a:r>
              <a:rPr lang="zh-CN" altLang="en-US"/>
              <a:t>进入投资理财</a:t>
            </a:r>
            <a:endParaRPr lang="en-US" altLang="zh-CN"/>
          </a:p>
        </p:txBody>
      </p:sp>
      <p:pic>
        <p:nvPicPr>
          <p:cNvPr id="44037" name="图片 1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336675"/>
            <a:ext cx="1995488" cy="3960813"/>
          </a:xfrm>
          <a:prstGeom prst="rect">
            <a:avLst/>
          </a:prstGeom>
          <a:noFill/>
          <a:ln w="9525">
            <a:solidFill>
              <a:srgbClr val="2C9A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88" y="1336675"/>
            <a:ext cx="2025650" cy="3960813"/>
          </a:xfrm>
          <a:prstGeom prst="rect">
            <a:avLst/>
          </a:prstGeom>
          <a:noFill/>
          <a:ln w="9525">
            <a:solidFill>
              <a:srgbClr val="2C9A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3.产品方案-金融场景·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班费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76780" y="5717858"/>
            <a:ext cx="214947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</a:pPr>
            <a:r>
              <a:rPr lang="en-US" altLang="zh-CN">
                <a:latin typeface="Arial" panose="020B0604020202090204" pitchFamily="34" charset="0"/>
              </a:rPr>
              <a:t>1.</a:t>
            </a:r>
            <a:r>
              <a:rPr lang="zh-CN" altLang="en-US">
                <a:latin typeface="Arial" panose="020B0604020202090204" pitchFamily="34" charset="0"/>
              </a:rPr>
              <a:t>发起收款</a:t>
            </a:r>
            <a:endParaRPr lang="en-US" altLang="zh-CN">
              <a:latin typeface="Arial" panose="020B060402020209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09293" y="5714683"/>
            <a:ext cx="2138363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</a:pPr>
            <a:r>
              <a:rPr lang="en-US" altLang="zh-CN">
                <a:latin typeface="Arial" panose="020B0604020202090204" pitchFamily="34" charset="0"/>
              </a:rPr>
              <a:t>3.</a:t>
            </a:r>
            <a:r>
              <a:rPr lang="zh-CN" altLang="en-US">
                <a:latin typeface="Arial" panose="020B0604020202090204" pitchFamily="34" charset="0"/>
              </a:rPr>
              <a:t>发起提现</a:t>
            </a:r>
            <a:endParaRPr lang="en-US" altLang="zh-CN">
              <a:latin typeface="Arial" panose="020B0604020202090204" pitchFamily="34" charset="0"/>
            </a:endParaRPr>
          </a:p>
        </p:txBody>
      </p:sp>
      <p:pic>
        <p:nvPicPr>
          <p:cNvPr id="22533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868" y="1480820"/>
            <a:ext cx="1830387" cy="3959225"/>
          </a:xfrm>
          <a:prstGeom prst="rect">
            <a:avLst/>
          </a:prstGeom>
          <a:noFill/>
          <a:ln w="9525" cap="flat" cmpd="sng">
            <a:solidFill>
              <a:srgbClr val="3A69DE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2534" name="文本框 19"/>
          <p:cNvSpPr txBox="1"/>
          <p:nvPr/>
        </p:nvSpPr>
        <p:spPr>
          <a:xfrm>
            <a:off x="2627630" y="1633220"/>
            <a:ext cx="595313" cy="215900"/>
          </a:xfrm>
          <a:prstGeom prst="rect">
            <a:avLst/>
          </a:prstGeom>
          <a:solidFill>
            <a:srgbClr val="F0F1F6"/>
          </a:solidFill>
          <a:ln w="9525">
            <a:noFill/>
          </a:ln>
        </p:spPr>
        <p:txBody>
          <a:bodyPr wrap="none">
            <a:spAutoFit/>
          </a:bodyPr>
          <a:p>
            <a:pPr>
              <a:buClrTx/>
            </a:pPr>
            <a:r>
              <a:rPr lang="zh-CN" altLang="en-US" sz="800">
                <a:latin typeface="宋体" panose="02010600030101010101" pitchFamily="2" charset="-122"/>
              </a:rPr>
              <a:t>班级收款</a:t>
            </a:r>
            <a:endParaRPr lang="zh-CN" altLang="en-US" sz="800">
              <a:latin typeface="宋体" panose="02010600030101010101" pitchFamily="2" charset="-122"/>
            </a:endParaRPr>
          </a:p>
        </p:txBody>
      </p:sp>
      <p:pic>
        <p:nvPicPr>
          <p:cNvPr id="22535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330" y="1449070"/>
            <a:ext cx="1830388" cy="3959225"/>
          </a:xfrm>
          <a:prstGeom prst="rect">
            <a:avLst/>
          </a:prstGeom>
          <a:noFill/>
          <a:ln w="9525" cap="flat" cmpd="sng">
            <a:solidFill>
              <a:srgbClr val="3A69DE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2" name="文本框 21"/>
          <p:cNvSpPr txBox="1"/>
          <p:nvPr/>
        </p:nvSpPr>
        <p:spPr>
          <a:xfrm>
            <a:off x="5093018" y="5717858"/>
            <a:ext cx="246062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</a:pPr>
            <a:r>
              <a:rPr lang="zh-CN" altLang="zh-CN">
                <a:latin typeface="Arial" panose="020B0604020202090204" pitchFamily="34" charset="0"/>
              </a:rPr>
              <a:t>2</a:t>
            </a:r>
            <a:r>
              <a:rPr lang="en-US" altLang="zh-CN">
                <a:latin typeface="Arial" panose="020B0604020202090204" pitchFamily="34" charset="0"/>
              </a:rPr>
              <a:t>.</a:t>
            </a:r>
            <a:r>
              <a:rPr lang="zh-CN" altLang="en-US">
                <a:latin typeface="Arial" panose="020B0604020202090204" pitchFamily="34" charset="0"/>
              </a:rPr>
              <a:t>查看班级经费余额</a:t>
            </a:r>
            <a:endParaRPr lang="en-US" altLang="zh-CN">
              <a:latin typeface="Arial" panose="020B0604020202090204" pitchFamily="34" charset="0"/>
            </a:endParaRPr>
          </a:p>
        </p:txBody>
      </p:sp>
      <p:pic>
        <p:nvPicPr>
          <p:cNvPr id="22537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993" y="1460183"/>
            <a:ext cx="1828800" cy="3960812"/>
          </a:xfrm>
          <a:prstGeom prst="rect">
            <a:avLst/>
          </a:prstGeom>
          <a:noFill/>
          <a:ln w="9525" cap="flat" cmpd="sng">
            <a:solidFill>
              <a:srgbClr val="3A69DE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2538" name="文本框 23"/>
          <p:cNvSpPr txBox="1"/>
          <p:nvPr/>
        </p:nvSpPr>
        <p:spPr>
          <a:xfrm>
            <a:off x="8315643" y="1934845"/>
            <a:ext cx="649287" cy="185738"/>
          </a:xfrm>
          <a:prstGeom prst="rect">
            <a:avLst/>
          </a:prstGeom>
          <a:solidFill>
            <a:srgbClr val="F9FAFF"/>
          </a:solidFill>
          <a:ln w="9525">
            <a:noFill/>
          </a:ln>
        </p:spPr>
        <p:txBody>
          <a:bodyPr>
            <a:spAutoFit/>
          </a:bodyPr>
          <a:p>
            <a:pPr>
              <a:buClrTx/>
            </a:pPr>
            <a:r>
              <a:rPr lang="zh-CN" altLang="en-US" sz="600">
                <a:latin typeface="宋体" panose="02010600030101010101" pitchFamily="2" charset="-122"/>
              </a:rPr>
              <a:t>提取至钱包</a:t>
            </a:r>
            <a:endParaRPr lang="zh-CN" altLang="en-US" sz="60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4762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1.背景概况-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国家政策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0"/>
          <a:stretch>
            <a:fillRect/>
          </a:stretch>
        </p:blipFill>
        <p:spPr bwMode="auto">
          <a:xfrm>
            <a:off x="381000" y="1263650"/>
            <a:ext cx="39846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/>
          <a:stretch>
            <a:fillRect/>
          </a:stretch>
        </p:blipFill>
        <p:spPr bwMode="auto">
          <a:xfrm>
            <a:off x="612775" y="2911475"/>
            <a:ext cx="422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图片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4095750"/>
            <a:ext cx="3700462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文本框 3"/>
          <p:cNvSpPr txBox="1">
            <a:spLocks noChangeArrowheads="1"/>
          </p:cNvSpPr>
          <p:nvPr/>
        </p:nvSpPr>
        <p:spPr bwMode="auto">
          <a:xfrm>
            <a:off x="5289550" y="1114425"/>
            <a:ext cx="5986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Clr>
                <a:srgbClr val="0F6FC6"/>
              </a:buClr>
            </a:pPr>
            <a:r>
              <a:rPr lang="zh-CN" altLang="en-US" b="1">
                <a:latin typeface="微软雅黑" pitchFamily="2" charset="-122"/>
                <a:ea typeface="微软雅黑" pitchFamily="2" charset="-122"/>
              </a:rPr>
              <a:t>《关于全面深化新时代教师队伍建设改革的意见》</a:t>
            </a:r>
            <a:endParaRPr lang="zh-CN" altLang="en-US" b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7414" name="文本框 4"/>
          <p:cNvSpPr txBox="1">
            <a:spLocks noChangeArrowheads="1"/>
          </p:cNvSpPr>
          <p:nvPr/>
        </p:nvSpPr>
        <p:spPr bwMode="auto">
          <a:xfrm>
            <a:off x="5389563" y="1381125"/>
            <a:ext cx="57864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4000" b="1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“</a:t>
            </a:r>
            <a:r>
              <a:rPr lang="zh-CN" altLang="en-US">
                <a:latin typeface="微软雅黑" pitchFamily="2" charset="-122"/>
                <a:ea typeface="微软雅黑" pitchFamily="2" charset="-122"/>
              </a:rPr>
              <a:t>教师要主动适应信息化，人工智能等新技术变革，积极有效开展教育教学。</a:t>
            </a:r>
            <a:r>
              <a:rPr lang="en-US" altLang="zh-CN" sz="4000" b="1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”</a:t>
            </a:r>
            <a:endParaRPr lang="zh-CN" altLang="en-US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7415" name="文本框 5"/>
          <p:cNvSpPr txBox="1">
            <a:spLocks noChangeArrowheads="1"/>
          </p:cNvSpPr>
          <p:nvPr/>
        </p:nvSpPr>
        <p:spPr bwMode="auto">
          <a:xfrm>
            <a:off x="5389563" y="2946400"/>
            <a:ext cx="5986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Clr>
                <a:srgbClr val="0F6FC6"/>
              </a:buClr>
            </a:pPr>
            <a:r>
              <a:rPr lang="zh-CN" altLang="en-US" b="1">
                <a:latin typeface="微软雅黑" pitchFamily="2" charset="-122"/>
                <a:ea typeface="微软雅黑" pitchFamily="2" charset="-122"/>
              </a:rPr>
              <a:t>《新一代人工智能发展规则》</a:t>
            </a:r>
            <a:endParaRPr lang="zh-CN" altLang="en-US" b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7416" name="文本框 7"/>
          <p:cNvSpPr txBox="1">
            <a:spLocks noChangeArrowheads="1"/>
          </p:cNvSpPr>
          <p:nvPr/>
        </p:nvSpPr>
        <p:spPr bwMode="auto">
          <a:xfrm>
            <a:off x="5389563" y="3190875"/>
            <a:ext cx="57864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4000" b="1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“</a:t>
            </a:r>
            <a:r>
              <a:rPr lang="zh-CN" altLang="en-US">
                <a:latin typeface="微软雅黑" pitchFamily="2" charset="-122"/>
                <a:ea typeface="微软雅黑" pitchFamily="2" charset="-122"/>
              </a:rPr>
              <a:t>利用智能技术加快推动教学方法改革，开展智能校园建设。</a:t>
            </a:r>
            <a:r>
              <a:rPr lang="en-US" altLang="zh-CN" sz="4000" b="1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”</a:t>
            </a:r>
            <a:endParaRPr lang="zh-CN" altLang="en-US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7417" name="文本框 9"/>
          <p:cNvSpPr txBox="1">
            <a:spLocks noChangeArrowheads="1"/>
          </p:cNvSpPr>
          <p:nvPr/>
        </p:nvSpPr>
        <p:spPr bwMode="auto">
          <a:xfrm>
            <a:off x="5389563" y="4756150"/>
            <a:ext cx="59864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Clr>
                <a:srgbClr val="0F6FC6"/>
              </a:buClr>
            </a:pPr>
            <a:r>
              <a:rPr lang="zh-CN" altLang="en-US" b="1">
                <a:latin typeface="微软雅黑" pitchFamily="2" charset="-122"/>
                <a:ea typeface="微软雅黑" pitchFamily="2" charset="-122"/>
              </a:rPr>
              <a:t>《教育信息化2.0行动》</a:t>
            </a:r>
            <a:endParaRPr lang="zh-CN" altLang="en-US" b="1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7418" name="文本框 11"/>
          <p:cNvSpPr txBox="1">
            <a:spLocks noChangeArrowheads="1"/>
          </p:cNvSpPr>
          <p:nvPr/>
        </p:nvSpPr>
        <p:spPr bwMode="auto">
          <a:xfrm>
            <a:off x="5489575" y="5003800"/>
            <a:ext cx="57864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4000" b="1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“</a:t>
            </a:r>
            <a:r>
              <a:rPr lang="zh-CN" altLang="en-US">
                <a:latin typeface="微软雅黑" pitchFamily="2" charset="-122"/>
                <a:ea typeface="微软雅黑" pitchFamily="2" charset="-122"/>
              </a:rPr>
              <a:t>推动教师适应人工智能等新技术挑战，提升教育教学能力。</a:t>
            </a:r>
            <a:r>
              <a:rPr lang="en-US" altLang="zh-CN" sz="4000" b="1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”</a:t>
            </a:r>
            <a:endParaRPr lang="zh-CN" altLang="en-US">
              <a:latin typeface="微软雅黑" pitchFamily="2" charset="-122"/>
              <a:ea typeface="微软雅黑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方案</a:t>
            </a:r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-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银行的价值</a:t>
            </a:r>
            <a:r>
              <a:rPr lang="en-US" altLang="zh-CN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45058" name="组合 270"/>
          <p:cNvGrpSpPr/>
          <p:nvPr/>
        </p:nvGrpSpPr>
        <p:grpSpPr bwMode="auto">
          <a:xfrm>
            <a:off x="1231900" y="1758950"/>
            <a:ext cx="1252538" cy="1254125"/>
            <a:chOff x="1219517" y="1758894"/>
            <a:chExt cx="1252530" cy="1254016"/>
          </a:xfrm>
        </p:grpSpPr>
        <p:sp>
          <p:nvSpPr>
            <p:cNvPr id="45059" name="矩形 2"/>
            <p:cNvSpPr>
              <a:spLocks noChangeArrowheads="1"/>
            </p:cNvSpPr>
            <p:nvPr/>
          </p:nvSpPr>
          <p:spPr bwMode="auto">
            <a:xfrm rot="2703315">
              <a:off x="1218774" y="1759637"/>
              <a:ext cx="1254016" cy="1252530"/>
            </a:xfrm>
            <a:prstGeom prst="rect">
              <a:avLst/>
            </a:prstGeom>
            <a:solidFill>
              <a:srgbClr val="606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5060" name="Picture 2" descr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497" y="2108617"/>
              <a:ext cx="554571" cy="554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grpSp>
        <p:nvGrpSpPr>
          <p:cNvPr id="45061" name="组合 268"/>
          <p:cNvGrpSpPr/>
          <p:nvPr/>
        </p:nvGrpSpPr>
        <p:grpSpPr bwMode="auto">
          <a:xfrm>
            <a:off x="6853238" y="1758950"/>
            <a:ext cx="1252537" cy="1254125"/>
            <a:chOff x="6825777" y="1758894"/>
            <a:chExt cx="1252530" cy="1254016"/>
          </a:xfrm>
        </p:grpSpPr>
        <p:sp>
          <p:nvSpPr>
            <p:cNvPr id="45062" name="矩形 2"/>
            <p:cNvSpPr>
              <a:spLocks noChangeArrowheads="1"/>
            </p:cNvSpPr>
            <p:nvPr/>
          </p:nvSpPr>
          <p:spPr bwMode="auto">
            <a:xfrm rot="2703315">
              <a:off x="6825034" y="1759637"/>
              <a:ext cx="1254016" cy="1252530"/>
            </a:xfrm>
            <a:prstGeom prst="rect">
              <a:avLst/>
            </a:prstGeom>
            <a:solidFill>
              <a:srgbClr val="606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5063" name="image2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8719" y="2122847"/>
              <a:ext cx="646647" cy="52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grpSp>
        <p:nvGrpSpPr>
          <p:cNvPr id="45064" name="组合 267"/>
          <p:cNvGrpSpPr/>
          <p:nvPr/>
        </p:nvGrpSpPr>
        <p:grpSpPr bwMode="auto">
          <a:xfrm>
            <a:off x="4037013" y="1758950"/>
            <a:ext cx="1250950" cy="1254125"/>
            <a:chOff x="3963213" y="1758894"/>
            <a:chExt cx="1252530" cy="1254016"/>
          </a:xfrm>
        </p:grpSpPr>
        <p:sp>
          <p:nvSpPr>
            <p:cNvPr id="45065" name="矩形 2"/>
            <p:cNvSpPr>
              <a:spLocks noChangeArrowheads="1"/>
            </p:cNvSpPr>
            <p:nvPr/>
          </p:nvSpPr>
          <p:spPr bwMode="auto">
            <a:xfrm rot="2703315">
              <a:off x="3962470" y="1759637"/>
              <a:ext cx="1254016" cy="1252530"/>
            </a:xfrm>
            <a:prstGeom prst="rect">
              <a:avLst/>
            </a:prstGeom>
            <a:solidFill>
              <a:srgbClr val="3A6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5066" name="image2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023" y="2089619"/>
              <a:ext cx="604911" cy="592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sp>
        <p:nvSpPr>
          <p:cNvPr id="45067" name="文本框 14"/>
          <p:cNvSpPr txBox="1">
            <a:spLocks noChangeArrowheads="1"/>
          </p:cNvSpPr>
          <p:nvPr/>
        </p:nvSpPr>
        <p:spPr bwMode="auto">
          <a:xfrm>
            <a:off x="3662363" y="3392488"/>
            <a:ext cx="19431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505980"/>
                </a:solidFill>
                <a:latin typeface="微软雅黑" pitchFamily="2" charset="-122"/>
                <a:ea typeface="微软雅黑" pitchFamily="2" charset="-122"/>
                <a:sym typeface="造字工房悦黑体验版常规体" charset="-122"/>
              </a:rPr>
              <a:t>品牌与客户关系</a:t>
            </a:r>
            <a:endParaRPr lang="zh-CN" altLang="en-US" b="1">
              <a:solidFill>
                <a:srgbClr val="505980"/>
              </a:solidFill>
              <a:latin typeface="微软雅黑" pitchFamily="2" charset="-122"/>
              <a:ea typeface="微软雅黑" pitchFamily="2" charset="-122"/>
              <a:sym typeface="造字工房悦黑体验版常规体" charset="-122"/>
            </a:endParaRPr>
          </a:p>
        </p:txBody>
      </p:sp>
      <p:sp>
        <p:nvSpPr>
          <p:cNvPr id="45068" name="枣庄银行支付场景化服务…"/>
          <p:cNvSpPr txBox="1">
            <a:spLocks noChangeArrowheads="1"/>
          </p:cNvSpPr>
          <p:nvPr/>
        </p:nvSpPr>
        <p:spPr bwMode="auto">
          <a:xfrm>
            <a:off x="3454400" y="3830638"/>
            <a:ext cx="2351088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4" tIns="60954" rIns="60954" bIns="60954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突破传统的缴费模式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密切银行与客户关系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扩大深化合作点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扩大行业影响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增强品牌实力</a:t>
            </a:r>
            <a:endParaRPr lang="zh-CN" altLang="en-US" sz="1500">
              <a:solidFill>
                <a:srgbClr val="505980"/>
              </a:solidFill>
            </a:endParaRPr>
          </a:p>
        </p:txBody>
      </p:sp>
      <p:sp>
        <p:nvSpPr>
          <p:cNvPr id="45069" name="文本框 16"/>
          <p:cNvSpPr txBox="1">
            <a:spLocks noChangeArrowheads="1"/>
          </p:cNvSpPr>
          <p:nvPr/>
        </p:nvSpPr>
        <p:spPr bwMode="auto">
          <a:xfrm>
            <a:off x="6397625" y="3392488"/>
            <a:ext cx="214788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505980"/>
                </a:solidFill>
              </a:rPr>
              <a:t>金融服务</a:t>
            </a:r>
            <a:endParaRPr lang="zh-CN" altLang="en-US" b="1">
              <a:solidFill>
                <a:srgbClr val="505980"/>
              </a:solidFill>
            </a:endParaRPr>
          </a:p>
        </p:txBody>
      </p:sp>
      <p:sp>
        <p:nvSpPr>
          <p:cNvPr id="45070" name="文本框 17"/>
          <p:cNvSpPr txBox="1">
            <a:spLocks noChangeArrowheads="1"/>
          </p:cNvSpPr>
          <p:nvPr/>
        </p:nvSpPr>
        <p:spPr bwMode="auto">
          <a:xfrm>
            <a:off x="6453188" y="3830638"/>
            <a:ext cx="2341562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精准用户画像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交易数据沉淀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定向用户群体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小贷分期衍生</a:t>
            </a:r>
            <a:endParaRPr lang="zh-CN" altLang="en-US" sz="1500">
              <a:solidFill>
                <a:srgbClr val="505980"/>
              </a:solidFill>
            </a:endParaRPr>
          </a:p>
        </p:txBody>
      </p:sp>
      <p:sp>
        <p:nvSpPr>
          <p:cNvPr id="45071" name="文本框 18"/>
          <p:cNvSpPr txBox="1">
            <a:spLocks noChangeArrowheads="1"/>
          </p:cNvSpPr>
          <p:nvPr/>
        </p:nvSpPr>
        <p:spPr bwMode="auto">
          <a:xfrm>
            <a:off x="679450" y="3392488"/>
            <a:ext cx="2355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505980"/>
                </a:solidFill>
              </a:rPr>
              <a:t>获客与存款</a:t>
            </a:r>
            <a:endParaRPr lang="zh-CN" altLang="en-US" b="1">
              <a:solidFill>
                <a:srgbClr val="505980"/>
              </a:solidFill>
            </a:endParaRPr>
          </a:p>
        </p:txBody>
      </p:sp>
      <p:sp>
        <p:nvSpPr>
          <p:cNvPr id="45072" name="文本框 23"/>
          <p:cNvSpPr txBox="1">
            <a:spLocks noChangeArrowheads="1"/>
          </p:cNvSpPr>
          <p:nvPr/>
        </p:nvSpPr>
        <p:spPr bwMode="auto">
          <a:xfrm>
            <a:off x="630238" y="3830638"/>
            <a:ext cx="2360612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批量获取对公客户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批量获取零售客户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快速带动银行存量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高效沉淀账户资金</a:t>
            </a:r>
            <a:endParaRPr lang="zh-CN" altLang="en-US" sz="1500">
              <a:solidFill>
                <a:srgbClr val="505980"/>
              </a:solidFill>
            </a:endParaRPr>
          </a:p>
        </p:txBody>
      </p:sp>
      <p:grpSp>
        <p:nvGrpSpPr>
          <p:cNvPr id="45073" name="组合 269"/>
          <p:cNvGrpSpPr/>
          <p:nvPr/>
        </p:nvGrpSpPr>
        <p:grpSpPr bwMode="auto">
          <a:xfrm>
            <a:off x="9669463" y="1758950"/>
            <a:ext cx="1252537" cy="1254125"/>
            <a:chOff x="9669624" y="1758894"/>
            <a:chExt cx="1252530" cy="1254016"/>
          </a:xfrm>
        </p:grpSpPr>
        <p:sp>
          <p:nvSpPr>
            <p:cNvPr id="45074" name="矩形 2"/>
            <p:cNvSpPr>
              <a:spLocks noChangeArrowheads="1"/>
            </p:cNvSpPr>
            <p:nvPr/>
          </p:nvSpPr>
          <p:spPr bwMode="auto">
            <a:xfrm rot="2703315">
              <a:off x="9668881" y="1759637"/>
              <a:ext cx="1254016" cy="1252530"/>
            </a:xfrm>
            <a:prstGeom prst="rect">
              <a:avLst/>
            </a:prstGeom>
            <a:solidFill>
              <a:srgbClr val="3A6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5075" name="image2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3434" y="2089619"/>
              <a:ext cx="604911" cy="592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sp>
        <p:nvSpPr>
          <p:cNvPr id="45076" name="文本框 39"/>
          <p:cNvSpPr txBox="1">
            <a:spLocks noChangeArrowheads="1"/>
          </p:cNvSpPr>
          <p:nvPr/>
        </p:nvSpPr>
        <p:spPr bwMode="auto">
          <a:xfrm>
            <a:off x="9269413" y="3392488"/>
            <a:ext cx="20685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rgbClr val="505980"/>
                </a:solidFill>
                <a:latin typeface="微软雅黑" pitchFamily="2" charset="-122"/>
                <a:ea typeface="微软雅黑" pitchFamily="2" charset="-122"/>
                <a:sym typeface="造字工房悦黑体验版常规体" charset="-122"/>
              </a:rPr>
              <a:t>场景生态圈</a:t>
            </a:r>
            <a:endParaRPr lang="zh-CN" altLang="en-US" b="1">
              <a:solidFill>
                <a:srgbClr val="505980"/>
              </a:solidFill>
              <a:latin typeface="微软雅黑" pitchFamily="2" charset="-122"/>
              <a:ea typeface="微软雅黑" pitchFamily="2" charset="-122"/>
              <a:sym typeface="造字工房悦黑体验版常规体" charset="-122"/>
            </a:endParaRPr>
          </a:p>
        </p:txBody>
      </p:sp>
      <p:sp>
        <p:nvSpPr>
          <p:cNvPr id="45077" name="枣庄银行支付场景化服务…"/>
          <p:cNvSpPr txBox="1">
            <a:spLocks noChangeArrowheads="1"/>
          </p:cNvSpPr>
          <p:nvPr/>
        </p:nvSpPr>
        <p:spPr bwMode="auto">
          <a:xfrm>
            <a:off x="9409113" y="3830638"/>
            <a:ext cx="2160587" cy="172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4" tIns="60954" rIns="60954" bIns="60954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构建新的客户情境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数字化渠道服务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完善的业务监控</a:t>
            </a:r>
            <a:endParaRPr lang="en-US" altLang="zh-CN" sz="1500">
              <a:solidFill>
                <a:srgbClr val="505980"/>
              </a:solidFill>
            </a:endParaRPr>
          </a:p>
          <a:p>
            <a:pPr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rgbClr val="505980"/>
                </a:solidFill>
              </a:rPr>
              <a:t>丰富的插件产品库</a:t>
            </a:r>
            <a:endParaRPr lang="en-US" altLang="zh-CN" sz="1500">
              <a:solidFill>
                <a:srgbClr val="505980"/>
              </a:solidFill>
            </a:endParaRPr>
          </a:p>
        </p:txBody>
      </p:sp>
      <p:cxnSp>
        <p:nvCxnSpPr>
          <p:cNvPr id="42" name="直接连接符 60"/>
          <p:cNvCxnSpPr/>
          <p:nvPr/>
        </p:nvCxnSpPr>
        <p:spPr>
          <a:xfrm flipV="1">
            <a:off x="6069013" y="3584575"/>
            <a:ext cx="0" cy="24161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62"/>
          <p:cNvCxnSpPr/>
          <p:nvPr/>
        </p:nvCxnSpPr>
        <p:spPr>
          <a:xfrm flipV="1">
            <a:off x="9091613" y="3556000"/>
            <a:ext cx="0" cy="2414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63"/>
          <p:cNvCxnSpPr/>
          <p:nvPr/>
        </p:nvCxnSpPr>
        <p:spPr>
          <a:xfrm flipV="1">
            <a:off x="3184525" y="3556000"/>
            <a:ext cx="0" cy="2414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方案</a:t>
            </a:r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-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校方的价值</a:t>
            </a:r>
            <a:r>
              <a:rPr lang="en-US" altLang="zh-CN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6082" name="矩形 54"/>
          <p:cNvSpPr>
            <a:spLocks noChangeArrowheads="1"/>
          </p:cNvSpPr>
          <p:nvPr/>
        </p:nvSpPr>
        <p:spPr bwMode="auto">
          <a:xfrm>
            <a:off x="436563" y="1228725"/>
            <a:ext cx="480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000">
                <a:solidFill>
                  <a:srgbClr val="002060"/>
                </a:solidFill>
                <a:latin typeface="宋体" panose="02010600030101010101" pitchFamily="2" charset="-122"/>
              </a:rPr>
              <a:t>对于教育管理部门，它是一揽子监管方案</a:t>
            </a:r>
            <a:endParaRPr lang="zh-CN" altLang="en-US" sz="200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sp>
        <p:nvSpPr>
          <p:cNvPr id="46083" name="文本框 55"/>
          <p:cNvSpPr txBox="1">
            <a:spLocks noChangeArrowheads="1"/>
          </p:cNvSpPr>
          <p:nvPr/>
        </p:nvSpPr>
        <p:spPr bwMode="auto">
          <a:xfrm>
            <a:off x="4938713" y="2055813"/>
            <a:ext cx="36718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000" b="1">
                <a:solidFill>
                  <a:srgbClr val="0070C0"/>
                </a:solidFill>
              </a:rPr>
              <a:t>学校数据，实时掌握</a:t>
            </a:r>
            <a:endParaRPr lang="en-US" altLang="zh-CN" sz="2000" b="1">
              <a:solidFill>
                <a:srgbClr val="0070C0"/>
              </a:solidFill>
            </a:endParaRPr>
          </a:p>
          <a:p>
            <a:pPr eaLnBrk="0" hangingPunct="0"/>
            <a:endParaRPr lang="en-US" altLang="zh-CN" sz="1400"/>
          </a:p>
          <a:p>
            <a:pPr eaLnBrk="0" hangingPunct="0"/>
            <a:r>
              <a:rPr lang="zh-CN" altLang="en-US" sz="1400"/>
              <a:t>清晰了解各学校、班级招生情况</a:t>
            </a:r>
            <a:endParaRPr lang="en-US" altLang="zh-CN" sz="1400"/>
          </a:p>
        </p:txBody>
      </p:sp>
      <p:sp>
        <p:nvSpPr>
          <p:cNvPr id="46084" name="文本框 56"/>
          <p:cNvSpPr txBox="1">
            <a:spLocks noChangeArrowheads="1"/>
          </p:cNvSpPr>
          <p:nvPr/>
        </p:nvSpPr>
        <p:spPr bwMode="auto">
          <a:xfrm>
            <a:off x="7920038" y="2055813"/>
            <a:ext cx="3671887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000" b="1">
                <a:solidFill>
                  <a:srgbClr val="0070C0"/>
                </a:solidFill>
              </a:rPr>
              <a:t>缴费信息透明、公开</a:t>
            </a:r>
            <a:endParaRPr lang="en-US" altLang="zh-CN" sz="2000" b="1">
              <a:solidFill>
                <a:srgbClr val="0070C0"/>
              </a:solidFill>
            </a:endParaRPr>
          </a:p>
          <a:p>
            <a:pPr eaLnBrk="0" hangingPunct="0"/>
            <a:endParaRPr lang="en-US" altLang="zh-CN" sz="1400"/>
          </a:p>
          <a:p>
            <a:pPr eaLnBrk="0" hangingPunct="0"/>
            <a:r>
              <a:rPr lang="zh-CN" altLang="en-US" sz="1400"/>
              <a:t>随时监控缴费动态、避免学校出现乱收费和多收费的现象</a:t>
            </a:r>
            <a:endParaRPr lang="en-US" altLang="zh-CN" sz="1400"/>
          </a:p>
        </p:txBody>
      </p:sp>
      <p:sp>
        <p:nvSpPr>
          <p:cNvPr id="46085" name="文本框 57"/>
          <p:cNvSpPr txBox="1">
            <a:spLocks noChangeArrowheads="1"/>
          </p:cNvSpPr>
          <p:nvPr/>
        </p:nvSpPr>
        <p:spPr bwMode="auto">
          <a:xfrm>
            <a:off x="4938713" y="3386138"/>
            <a:ext cx="2776537" cy="104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000" b="1">
                <a:solidFill>
                  <a:srgbClr val="0070C0"/>
                </a:solidFill>
              </a:rPr>
              <a:t>校园安全有保障</a:t>
            </a:r>
            <a:endParaRPr lang="en-US" altLang="zh-CN" sz="2000" b="1">
              <a:solidFill>
                <a:srgbClr val="0070C0"/>
              </a:solidFill>
            </a:endParaRPr>
          </a:p>
          <a:p>
            <a:pPr eaLnBrk="0" hangingPunct="0"/>
            <a:endParaRPr lang="en-US" altLang="zh-CN" sz="1400"/>
          </a:p>
          <a:p>
            <a:pPr eaLnBrk="0" hangingPunct="0"/>
            <a:r>
              <a:rPr lang="zh-CN" altLang="en-US" sz="1400"/>
              <a:t>人脸识别云门禁系统的加持，实时记录学生轨迹</a:t>
            </a:r>
            <a:endParaRPr lang="en-US" altLang="zh-CN" sz="1400"/>
          </a:p>
        </p:txBody>
      </p:sp>
      <p:sp>
        <p:nvSpPr>
          <p:cNvPr id="46086" name="文本框 58"/>
          <p:cNvSpPr txBox="1">
            <a:spLocks noChangeArrowheads="1"/>
          </p:cNvSpPr>
          <p:nvPr/>
        </p:nvSpPr>
        <p:spPr bwMode="auto">
          <a:xfrm>
            <a:off x="4938713" y="4752975"/>
            <a:ext cx="6653212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000" b="1">
                <a:solidFill>
                  <a:srgbClr val="0070C0"/>
                </a:solidFill>
              </a:rPr>
              <a:t>助力智慧校园、智慧教育建设</a:t>
            </a:r>
            <a:endParaRPr lang="en-US" altLang="zh-CN" sz="2000" b="1">
              <a:solidFill>
                <a:srgbClr val="0070C0"/>
              </a:solidFill>
            </a:endParaRPr>
          </a:p>
          <a:p>
            <a:pPr eaLnBrk="0" hangingPunct="0"/>
            <a:endParaRPr lang="en-US" altLang="zh-CN" sz="1400"/>
          </a:p>
          <a:p>
            <a:pPr eaLnBrk="0" hangingPunct="0"/>
            <a:r>
              <a:rPr lang="zh-CN" altLang="en-US" sz="1400"/>
              <a:t>智慧校园建设，打造未来五到十年的全新智慧校园形态；“互联网</a:t>
            </a:r>
            <a:r>
              <a:rPr lang="en-US" altLang="zh-CN" sz="1400"/>
              <a:t>+</a:t>
            </a:r>
            <a:r>
              <a:rPr lang="zh-CN" altLang="en-US" sz="1400"/>
              <a:t>”为智慧教育带来更丰富更易落地的应用，逐步实现智慧教育。</a:t>
            </a:r>
            <a:endParaRPr lang="en-US" altLang="zh-CN" sz="1400"/>
          </a:p>
        </p:txBody>
      </p:sp>
      <p:pic>
        <p:nvPicPr>
          <p:cNvPr id="46087" name="图片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946275"/>
            <a:ext cx="4232275" cy="3421063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8" name="文本框 60"/>
          <p:cNvSpPr txBox="1">
            <a:spLocks noChangeArrowheads="1"/>
          </p:cNvSpPr>
          <p:nvPr/>
        </p:nvSpPr>
        <p:spPr bwMode="auto">
          <a:xfrm>
            <a:off x="7920038" y="3368675"/>
            <a:ext cx="3671887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000" b="1">
                <a:solidFill>
                  <a:srgbClr val="0070C0"/>
                </a:solidFill>
              </a:rPr>
              <a:t>信息发布，实时触达</a:t>
            </a:r>
            <a:endParaRPr lang="en-US" altLang="zh-CN" sz="2000" b="1">
              <a:solidFill>
                <a:srgbClr val="0070C0"/>
              </a:solidFill>
            </a:endParaRPr>
          </a:p>
          <a:p>
            <a:pPr eaLnBrk="0" hangingPunct="0"/>
            <a:endParaRPr lang="en-US" altLang="zh-CN" sz="1400"/>
          </a:p>
          <a:p>
            <a:pPr eaLnBrk="0" hangingPunct="0"/>
            <a:r>
              <a:rPr lang="zh-CN" altLang="en-US" sz="1400"/>
              <a:t>教育局可以实时给学校、教师、家长下发通知</a:t>
            </a:r>
            <a:endParaRPr lang="en-US" altLang="zh-CN"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方案</a:t>
            </a:r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-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校方的价值</a:t>
            </a:r>
            <a:r>
              <a:rPr lang="en-US" altLang="zh-CN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7106" name="矩形 16"/>
          <p:cNvSpPr>
            <a:spLocks noChangeArrowheads="1"/>
          </p:cNvSpPr>
          <p:nvPr/>
        </p:nvSpPr>
        <p:spPr bwMode="auto">
          <a:xfrm>
            <a:off x="3635375" y="2179638"/>
            <a:ext cx="81184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平台大大减轻了学生报名、缴费、学生管理等校务工作难度。</a:t>
            </a:r>
            <a:endParaRPr lang="zh-CN" altLang="en-US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7107" name="矩形 18"/>
          <p:cNvSpPr>
            <a:spLocks noChangeArrowheads="1"/>
          </p:cNvSpPr>
          <p:nvPr/>
        </p:nvSpPr>
        <p:spPr bwMode="auto">
          <a:xfrm>
            <a:off x="3635375" y="4767263"/>
            <a:ext cx="81184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</a:rPr>
              <a:t>提升校园安全管理及教育水平，提升学生满意度，提升品牌度。</a:t>
            </a:r>
            <a:endParaRPr lang="zh-CN" altLang="en-US">
              <a:solidFill>
                <a:srgbClr val="FFFFFF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7108" name="矩形 1"/>
          <p:cNvSpPr>
            <a:spLocks noChangeArrowheads="1"/>
          </p:cNvSpPr>
          <p:nvPr/>
        </p:nvSpPr>
        <p:spPr bwMode="auto">
          <a:xfrm rot="2703315">
            <a:off x="5026025" y="1497013"/>
            <a:ext cx="1517650" cy="1517650"/>
          </a:xfrm>
          <a:prstGeom prst="rect">
            <a:avLst/>
          </a:prstGeom>
          <a:solidFill>
            <a:srgbClr val="606B9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09" name="矩形 2"/>
          <p:cNvSpPr>
            <a:spLocks noChangeArrowheads="1"/>
          </p:cNvSpPr>
          <p:nvPr/>
        </p:nvSpPr>
        <p:spPr bwMode="auto">
          <a:xfrm rot="2703315">
            <a:off x="3902075" y="2616200"/>
            <a:ext cx="1517650" cy="1517650"/>
          </a:xfrm>
          <a:prstGeom prst="rect">
            <a:avLst/>
          </a:prstGeom>
          <a:solidFill>
            <a:srgbClr val="3A69D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10" name="矩形 5"/>
          <p:cNvSpPr>
            <a:spLocks noChangeArrowheads="1"/>
          </p:cNvSpPr>
          <p:nvPr/>
        </p:nvSpPr>
        <p:spPr bwMode="auto">
          <a:xfrm rot="2703315">
            <a:off x="5026025" y="3743325"/>
            <a:ext cx="1516063" cy="1516063"/>
          </a:xfrm>
          <a:prstGeom prst="rect">
            <a:avLst/>
          </a:prstGeom>
          <a:solidFill>
            <a:srgbClr val="606B9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11" name="矩形 7"/>
          <p:cNvSpPr>
            <a:spLocks noChangeArrowheads="1"/>
          </p:cNvSpPr>
          <p:nvPr/>
        </p:nvSpPr>
        <p:spPr bwMode="auto">
          <a:xfrm rot="2703315">
            <a:off x="6148388" y="2616200"/>
            <a:ext cx="1517650" cy="1517650"/>
          </a:xfrm>
          <a:prstGeom prst="rect">
            <a:avLst/>
          </a:prstGeom>
          <a:solidFill>
            <a:srgbClr val="3A69DE"/>
          </a:solidFill>
          <a:ln w="12700">
            <a:solidFill>
              <a:srgbClr val="3A69DE"/>
            </a:solidFill>
            <a:round/>
          </a:ln>
        </p:spPr>
        <p:txBody>
          <a:bodyPr lIns="91435" tIns="45718" rIns="91435" bIns="45718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7112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3014663"/>
            <a:ext cx="8699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Picture 18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0739">
            <a:off x="6546850" y="3036888"/>
            <a:ext cx="7207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40" name="Freeform 15"/>
          <p:cNvSpPr>
            <a:spLocks noEditPoints="1"/>
          </p:cNvSpPr>
          <p:nvPr/>
        </p:nvSpPr>
        <p:spPr>
          <a:xfrm>
            <a:off x="5453063" y="4175125"/>
            <a:ext cx="661987" cy="654050"/>
          </a:xfrm>
          <a:custGeom>
            <a:avLst/>
            <a:gdLst/>
            <a:ahLst/>
            <a:cxnLst>
              <a:cxn ang="0">
                <a:pos x="455" y="121"/>
              </a:cxn>
              <a:cxn ang="0">
                <a:pos x="392" y="121"/>
              </a:cxn>
              <a:cxn ang="0">
                <a:pos x="392" y="206"/>
              </a:cxn>
              <a:cxn ang="0">
                <a:pos x="316" y="206"/>
              </a:cxn>
              <a:cxn ang="0">
                <a:pos x="316" y="121"/>
              </a:cxn>
              <a:cxn ang="0">
                <a:pos x="250" y="121"/>
              </a:cxn>
              <a:cxn ang="0">
                <a:pos x="354" y="0"/>
              </a:cxn>
              <a:cxn ang="0">
                <a:pos x="455" y="121"/>
              </a:cxn>
              <a:cxn ang="0">
                <a:pos x="205" y="371"/>
              </a:cxn>
              <a:cxn ang="0">
                <a:pos x="139" y="371"/>
              </a:cxn>
              <a:cxn ang="0">
                <a:pos x="139" y="456"/>
              </a:cxn>
              <a:cxn ang="0">
                <a:pos x="63" y="456"/>
              </a:cxn>
              <a:cxn ang="0">
                <a:pos x="63" y="371"/>
              </a:cxn>
              <a:cxn ang="0">
                <a:pos x="0" y="371"/>
              </a:cxn>
              <a:cxn ang="0">
                <a:pos x="101" y="251"/>
              </a:cxn>
              <a:cxn ang="0">
                <a:pos x="205" y="371"/>
              </a:cxn>
              <a:cxn ang="0">
                <a:pos x="205" y="503"/>
              </a:cxn>
              <a:cxn ang="0">
                <a:pos x="0" y="503"/>
              </a:cxn>
              <a:cxn ang="0">
                <a:pos x="0" y="709"/>
              </a:cxn>
              <a:cxn ang="0">
                <a:pos x="205" y="709"/>
              </a:cxn>
              <a:cxn ang="0">
                <a:pos x="205" y="503"/>
              </a:cxn>
              <a:cxn ang="0">
                <a:pos x="708" y="503"/>
              </a:cxn>
              <a:cxn ang="0">
                <a:pos x="503" y="503"/>
              </a:cxn>
              <a:cxn ang="0">
                <a:pos x="503" y="709"/>
              </a:cxn>
              <a:cxn ang="0">
                <a:pos x="708" y="709"/>
              </a:cxn>
              <a:cxn ang="0">
                <a:pos x="708" y="503"/>
              </a:cxn>
              <a:cxn ang="0">
                <a:pos x="708" y="0"/>
              </a:cxn>
              <a:cxn ang="0">
                <a:pos x="503" y="0"/>
              </a:cxn>
              <a:cxn ang="0">
                <a:pos x="503" y="206"/>
              </a:cxn>
              <a:cxn ang="0">
                <a:pos x="708" y="206"/>
              </a:cxn>
              <a:cxn ang="0">
                <a:pos x="708" y="0"/>
              </a:cxn>
              <a:cxn ang="0">
                <a:pos x="708" y="251"/>
              </a:cxn>
              <a:cxn ang="0">
                <a:pos x="503" y="251"/>
              </a:cxn>
              <a:cxn ang="0">
                <a:pos x="503" y="456"/>
              </a:cxn>
              <a:cxn ang="0">
                <a:pos x="708" y="456"/>
              </a:cxn>
              <a:cxn ang="0">
                <a:pos x="708" y="251"/>
              </a:cxn>
              <a:cxn ang="0">
                <a:pos x="455" y="251"/>
              </a:cxn>
              <a:cxn ang="0">
                <a:pos x="250" y="251"/>
              </a:cxn>
              <a:cxn ang="0">
                <a:pos x="250" y="456"/>
              </a:cxn>
              <a:cxn ang="0">
                <a:pos x="455" y="456"/>
              </a:cxn>
              <a:cxn ang="0">
                <a:pos x="455" y="251"/>
              </a:cxn>
              <a:cxn ang="0">
                <a:pos x="455" y="503"/>
              </a:cxn>
              <a:cxn ang="0">
                <a:pos x="250" y="503"/>
              </a:cxn>
              <a:cxn ang="0">
                <a:pos x="250" y="709"/>
              </a:cxn>
              <a:cxn ang="0">
                <a:pos x="455" y="709"/>
              </a:cxn>
              <a:cxn ang="0">
                <a:pos x="455" y="503"/>
              </a:cxn>
            </a:cxnLst>
            <a:rect l="0" t="0" r="0" b="0"/>
            <a:pathLst>
              <a:path w="708" h="709">
                <a:moveTo>
                  <a:pt x="455" y="121"/>
                </a:moveTo>
                <a:lnTo>
                  <a:pt x="392" y="121"/>
                </a:lnTo>
                <a:lnTo>
                  <a:pt x="392" y="206"/>
                </a:lnTo>
                <a:lnTo>
                  <a:pt x="316" y="206"/>
                </a:lnTo>
                <a:lnTo>
                  <a:pt x="316" y="121"/>
                </a:lnTo>
                <a:lnTo>
                  <a:pt x="250" y="121"/>
                </a:lnTo>
                <a:lnTo>
                  <a:pt x="354" y="0"/>
                </a:lnTo>
                <a:lnTo>
                  <a:pt x="455" y="121"/>
                </a:lnTo>
                <a:close/>
                <a:moveTo>
                  <a:pt x="205" y="371"/>
                </a:moveTo>
                <a:lnTo>
                  <a:pt x="139" y="371"/>
                </a:lnTo>
                <a:lnTo>
                  <a:pt x="139" y="456"/>
                </a:lnTo>
                <a:lnTo>
                  <a:pt x="63" y="456"/>
                </a:lnTo>
                <a:lnTo>
                  <a:pt x="63" y="371"/>
                </a:lnTo>
                <a:lnTo>
                  <a:pt x="0" y="371"/>
                </a:lnTo>
                <a:lnTo>
                  <a:pt x="101" y="251"/>
                </a:lnTo>
                <a:lnTo>
                  <a:pt x="205" y="371"/>
                </a:lnTo>
                <a:close/>
                <a:moveTo>
                  <a:pt x="205" y="503"/>
                </a:moveTo>
                <a:lnTo>
                  <a:pt x="0" y="503"/>
                </a:lnTo>
                <a:lnTo>
                  <a:pt x="0" y="709"/>
                </a:lnTo>
                <a:lnTo>
                  <a:pt x="205" y="709"/>
                </a:lnTo>
                <a:lnTo>
                  <a:pt x="205" y="503"/>
                </a:lnTo>
                <a:close/>
                <a:moveTo>
                  <a:pt x="708" y="503"/>
                </a:moveTo>
                <a:lnTo>
                  <a:pt x="503" y="503"/>
                </a:lnTo>
                <a:lnTo>
                  <a:pt x="503" y="709"/>
                </a:lnTo>
                <a:lnTo>
                  <a:pt x="708" y="709"/>
                </a:lnTo>
                <a:lnTo>
                  <a:pt x="708" y="503"/>
                </a:lnTo>
                <a:close/>
                <a:moveTo>
                  <a:pt x="708" y="0"/>
                </a:moveTo>
                <a:lnTo>
                  <a:pt x="503" y="0"/>
                </a:lnTo>
                <a:lnTo>
                  <a:pt x="503" y="206"/>
                </a:lnTo>
                <a:lnTo>
                  <a:pt x="708" y="206"/>
                </a:lnTo>
                <a:lnTo>
                  <a:pt x="708" y="0"/>
                </a:lnTo>
                <a:close/>
                <a:moveTo>
                  <a:pt x="708" y="251"/>
                </a:moveTo>
                <a:lnTo>
                  <a:pt x="503" y="251"/>
                </a:lnTo>
                <a:lnTo>
                  <a:pt x="503" y="456"/>
                </a:lnTo>
                <a:lnTo>
                  <a:pt x="708" y="456"/>
                </a:lnTo>
                <a:lnTo>
                  <a:pt x="708" y="251"/>
                </a:lnTo>
                <a:close/>
                <a:moveTo>
                  <a:pt x="455" y="251"/>
                </a:moveTo>
                <a:lnTo>
                  <a:pt x="250" y="251"/>
                </a:lnTo>
                <a:lnTo>
                  <a:pt x="250" y="456"/>
                </a:lnTo>
                <a:lnTo>
                  <a:pt x="455" y="456"/>
                </a:lnTo>
                <a:lnTo>
                  <a:pt x="455" y="251"/>
                </a:lnTo>
                <a:close/>
                <a:moveTo>
                  <a:pt x="455" y="503"/>
                </a:moveTo>
                <a:lnTo>
                  <a:pt x="250" y="503"/>
                </a:lnTo>
                <a:lnTo>
                  <a:pt x="250" y="709"/>
                </a:lnTo>
                <a:lnTo>
                  <a:pt x="455" y="709"/>
                </a:lnTo>
                <a:lnTo>
                  <a:pt x="455" y="503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 lIns="91435" tIns="45718" rIns="91435" bIns="45718"/>
          <a:lstStyle/>
          <a:p>
            <a:endParaRPr lang="zh-CN" altLang="en-US" sz="3145" noProof="1"/>
          </a:p>
        </p:txBody>
      </p:sp>
      <p:pic>
        <p:nvPicPr>
          <p:cNvPr id="47115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1758950"/>
            <a:ext cx="9588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16" name="组合 22"/>
          <p:cNvGrpSpPr/>
          <p:nvPr/>
        </p:nvGrpSpPr>
        <p:grpSpPr bwMode="auto">
          <a:xfrm>
            <a:off x="868363" y="1651000"/>
            <a:ext cx="3779837" cy="1919288"/>
            <a:chOff x="867853" y="1651157"/>
            <a:chExt cx="3779820" cy="1919386"/>
          </a:xfrm>
        </p:grpSpPr>
        <p:sp>
          <p:nvSpPr>
            <p:cNvPr id="47117" name="文本框 33"/>
            <p:cNvSpPr>
              <a:spLocks noChangeArrowheads="1"/>
            </p:cNvSpPr>
            <p:nvPr/>
          </p:nvSpPr>
          <p:spPr bwMode="auto">
            <a:xfrm>
              <a:off x="867853" y="2413723"/>
              <a:ext cx="2409825" cy="1156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学校品牌智慧建设</a:t>
              </a:r>
              <a:endParaRPr lang="zh-CN" altLang="en-US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家庭学校合作亲密</a:t>
              </a:r>
              <a:endParaRPr lang="zh-CN" altLang="en-US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家长满意度的提升</a:t>
              </a:r>
              <a:endParaRPr lang="zh-CN" altLang="en-US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sp>
          <p:nvSpPr>
            <p:cNvPr id="47118" name="文本框 39"/>
            <p:cNvSpPr txBox="1">
              <a:spLocks noChangeArrowheads="1"/>
            </p:cNvSpPr>
            <p:nvPr/>
          </p:nvSpPr>
          <p:spPr bwMode="auto">
            <a:xfrm>
              <a:off x="867853" y="1651157"/>
              <a:ext cx="1877489" cy="489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200" b="1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促进家校关系</a:t>
              </a:r>
              <a:endParaRPr lang="zh-CN" altLang="en-US" sz="2200" b="1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cxnSp>
          <p:nvCxnSpPr>
            <p:cNvPr id="4" name="连接符: 肘形 3"/>
            <p:cNvCxnSpPr/>
            <p:nvPr/>
          </p:nvCxnSpPr>
          <p:spPr>
            <a:xfrm>
              <a:off x="972628" y="2182997"/>
              <a:ext cx="3675045" cy="211148"/>
            </a:xfrm>
            <a:prstGeom prst="bentConnector3">
              <a:avLst/>
            </a:prstGeom>
            <a:ln w="19050">
              <a:solidFill>
                <a:srgbClr val="3A69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120" name="文本框 18"/>
            <p:cNvSpPr txBox="1">
              <a:spLocks noChangeArrowheads="1"/>
            </p:cNvSpPr>
            <p:nvPr/>
          </p:nvSpPr>
          <p:spPr bwMode="auto">
            <a:xfrm>
              <a:off x="3384639" y="1846487"/>
              <a:ext cx="816271" cy="70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>
                  <a:solidFill>
                    <a:srgbClr val="3A69DE"/>
                  </a:solidFill>
                  <a:latin typeface="宋体" panose="02010600030101010101" pitchFamily="2" charset="-122"/>
                </a:rPr>
                <a:t>01</a:t>
              </a:r>
              <a:endParaRPr lang="zh-CN" altLang="en-US" sz="4000" b="1">
                <a:solidFill>
                  <a:srgbClr val="3A69DE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47121" name="组合 19"/>
          <p:cNvGrpSpPr/>
          <p:nvPr/>
        </p:nvGrpSpPr>
        <p:grpSpPr bwMode="auto">
          <a:xfrm>
            <a:off x="6216650" y="1174750"/>
            <a:ext cx="4173538" cy="1862138"/>
            <a:chOff x="6216376" y="1175321"/>
            <a:chExt cx="4173800" cy="1861596"/>
          </a:xfrm>
        </p:grpSpPr>
        <p:sp>
          <p:nvSpPr>
            <p:cNvPr id="47122" name="文本框 33"/>
            <p:cNvSpPr>
              <a:spLocks noChangeArrowheads="1"/>
            </p:cNvSpPr>
            <p:nvPr/>
          </p:nvSpPr>
          <p:spPr bwMode="auto">
            <a:xfrm>
              <a:off x="7980351" y="1946592"/>
              <a:ext cx="2409825" cy="109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5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学校零成本化投入</a:t>
              </a:r>
              <a:endParaRPr lang="zh-CN" altLang="en-US" sz="15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5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减少财务人工差错</a:t>
              </a:r>
              <a:endParaRPr lang="zh-CN" altLang="en-US" sz="15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5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多账户切换自由化</a:t>
              </a:r>
              <a:endParaRPr lang="zh-CN" altLang="en-US" sz="15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sp>
          <p:nvSpPr>
            <p:cNvPr id="47123" name="文本框 1"/>
            <p:cNvSpPr txBox="1">
              <a:spLocks noChangeArrowheads="1"/>
            </p:cNvSpPr>
            <p:nvPr/>
          </p:nvSpPr>
          <p:spPr bwMode="auto">
            <a:xfrm>
              <a:off x="8053942" y="1398154"/>
              <a:ext cx="1877489" cy="430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200" b="1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降低运营成本</a:t>
              </a:r>
              <a:endParaRPr lang="zh-CN" altLang="en-US" sz="2200" b="1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cxnSp>
          <p:nvCxnSpPr>
            <p:cNvPr id="47" name="连接符: 肘形 46"/>
            <p:cNvCxnSpPr/>
            <p:nvPr/>
          </p:nvCxnSpPr>
          <p:spPr>
            <a:xfrm>
              <a:off x="6216376" y="1718088"/>
              <a:ext cx="3675294" cy="209489"/>
            </a:xfrm>
            <a:prstGeom prst="bentConnector3">
              <a:avLst/>
            </a:prstGeom>
            <a:ln w="19050">
              <a:solidFill>
                <a:srgbClr val="606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125" name="文本框 56"/>
            <p:cNvSpPr txBox="1">
              <a:spLocks noChangeArrowheads="1"/>
            </p:cNvSpPr>
            <p:nvPr/>
          </p:nvSpPr>
          <p:spPr bwMode="auto">
            <a:xfrm>
              <a:off x="6644164" y="1175321"/>
              <a:ext cx="816271" cy="70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>
                  <a:solidFill>
                    <a:srgbClr val="606B9A"/>
                  </a:solidFill>
                  <a:latin typeface="宋体" panose="02010600030101010101" pitchFamily="2" charset="-122"/>
                </a:rPr>
                <a:t>02</a:t>
              </a:r>
              <a:endParaRPr lang="zh-CN" altLang="en-US" sz="4000" b="1">
                <a:solidFill>
                  <a:srgbClr val="606B9A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47126" name="组合 20"/>
          <p:cNvGrpSpPr/>
          <p:nvPr/>
        </p:nvGrpSpPr>
        <p:grpSpPr bwMode="auto">
          <a:xfrm>
            <a:off x="6942138" y="3559175"/>
            <a:ext cx="4519612" cy="1830388"/>
            <a:chOff x="6942382" y="3559320"/>
            <a:chExt cx="4519231" cy="1829614"/>
          </a:xfrm>
        </p:grpSpPr>
        <p:sp>
          <p:nvSpPr>
            <p:cNvPr id="47127" name="文本框 33"/>
            <p:cNvSpPr>
              <a:spLocks noChangeArrowheads="1"/>
            </p:cNvSpPr>
            <p:nvPr/>
          </p:nvSpPr>
          <p:spPr bwMode="auto">
            <a:xfrm flipH="1">
              <a:off x="7083349" y="4426390"/>
              <a:ext cx="2409825" cy="787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确保学籍信息准确性</a:t>
              </a:r>
              <a:endParaRPr lang="zh-CN" altLang="en-US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财务信息补全完善</a:t>
              </a:r>
              <a:endParaRPr lang="zh-CN" altLang="en-US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cxnSp>
          <p:nvCxnSpPr>
            <p:cNvPr id="52" name="连接符: 肘形 51"/>
            <p:cNvCxnSpPr/>
            <p:nvPr/>
          </p:nvCxnSpPr>
          <p:spPr>
            <a:xfrm>
              <a:off x="6942382" y="4094082"/>
              <a:ext cx="4430338" cy="260240"/>
            </a:xfrm>
            <a:prstGeom prst="bentConnector3">
              <a:avLst/>
            </a:prstGeom>
            <a:ln w="19050">
              <a:solidFill>
                <a:srgbClr val="3A69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129" name="文本框 53"/>
            <p:cNvSpPr txBox="1">
              <a:spLocks noChangeArrowheads="1"/>
            </p:cNvSpPr>
            <p:nvPr/>
          </p:nvSpPr>
          <p:spPr bwMode="auto">
            <a:xfrm>
              <a:off x="9301988" y="3808348"/>
              <a:ext cx="2159625" cy="489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200" b="1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学校信息化提升</a:t>
              </a:r>
              <a:endParaRPr lang="zh-CN" altLang="en-US" sz="2200" b="1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sp>
          <p:nvSpPr>
            <p:cNvPr id="47130" name="文本框 14"/>
            <p:cNvSpPr txBox="1">
              <a:spLocks noChangeArrowheads="1"/>
            </p:cNvSpPr>
            <p:nvPr/>
          </p:nvSpPr>
          <p:spPr bwMode="auto">
            <a:xfrm>
              <a:off x="9345948" y="4601452"/>
              <a:ext cx="2114739" cy="787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财务报表智能分析</a:t>
              </a:r>
              <a:endParaRPr lang="zh-CN" altLang="en-US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缴费全流程无纸化</a:t>
              </a:r>
              <a:endParaRPr lang="zh-CN" altLang="en-US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sp>
          <p:nvSpPr>
            <p:cNvPr id="47131" name="文本框 57"/>
            <p:cNvSpPr txBox="1">
              <a:spLocks noChangeArrowheads="1"/>
            </p:cNvSpPr>
            <p:nvPr/>
          </p:nvSpPr>
          <p:spPr bwMode="auto">
            <a:xfrm>
              <a:off x="7895731" y="3559320"/>
              <a:ext cx="816271" cy="70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>
                  <a:solidFill>
                    <a:srgbClr val="3A69DE"/>
                  </a:solidFill>
                  <a:latin typeface="宋体" panose="02010600030101010101" pitchFamily="2" charset="-122"/>
                </a:rPr>
                <a:t>03</a:t>
              </a:r>
              <a:endParaRPr lang="zh-CN" altLang="en-US" sz="4000" b="1">
                <a:solidFill>
                  <a:srgbClr val="3A69DE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47132" name="组合 21"/>
          <p:cNvGrpSpPr/>
          <p:nvPr/>
        </p:nvGrpSpPr>
        <p:grpSpPr bwMode="auto">
          <a:xfrm>
            <a:off x="731838" y="4011613"/>
            <a:ext cx="4500562" cy="1936750"/>
            <a:chOff x="732084" y="4011528"/>
            <a:chExt cx="4500342" cy="1937287"/>
          </a:xfrm>
        </p:grpSpPr>
        <p:sp>
          <p:nvSpPr>
            <p:cNvPr id="47133" name="文本框 33"/>
            <p:cNvSpPr>
              <a:spLocks noChangeArrowheads="1"/>
            </p:cNvSpPr>
            <p:nvPr/>
          </p:nvSpPr>
          <p:spPr bwMode="auto">
            <a:xfrm>
              <a:off x="732084" y="4791994"/>
              <a:ext cx="2790825" cy="1156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避免混乱和难管理</a:t>
              </a:r>
              <a:endPara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缴费项线上化完成</a:t>
              </a:r>
              <a:endPara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管辖范围内督查效率</a:t>
              </a:r>
              <a:endPara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sp>
          <p:nvSpPr>
            <p:cNvPr id="47134" name="文本框 47"/>
            <p:cNvSpPr txBox="1">
              <a:spLocks noChangeArrowheads="1"/>
            </p:cNvSpPr>
            <p:nvPr/>
          </p:nvSpPr>
          <p:spPr bwMode="auto">
            <a:xfrm>
              <a:off x="776395" y="4011528"/>
              <a:ext cx="1877489" cy="489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200" b="1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提升管理效率</a:t>
              </a:r>
              <a:endParaRPr lang="zh-CN" altLang="en-US" sz="2200" b="1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cxnSp>
          <p:nvCxnSpPr>
            <p:cNvPr id="49" name="连接符: 肘形 48"/>
            <p:cNvCxnSpPr/>
            <p:nvPr/>
          </p:nvCxnSpPr>
          <p:spPr>
            <a:xfrm>
              <a:off x="801931" y="4522845"/>
              <a:ext cx="4430495" cy="260422"/>
            </a:xfrm>
            <a:prstGeom prst="bentConnector3">
              <a:avLst/>
            </a:prstGeom>
            <a:ln w="19050">
              <a:solidFill>
                <a:srgbClr val="606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136" name="文本框 2"/>
            <p:cNvSpPr txBox="1">
              <a:spLocks noChangeArrowheads="1"/>
            </p:cNvSpPr>
            <p:nvPr/>
          </p:nvSpPr>
          <p:spPr bwMode="auto">
            <a:xfrm>
              <a:off x="2973503" y="5003008"/>
              <a:ext cx="1499170" cy="787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精准扶贫</a:t>
              </a:r>
              <a:endPara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微软雅黑" pitchFamily="2" charset="-122"/>
                </a:rPr>
                <a:t>大数据分析</a:t>
              </a:r>
              <a:endPara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endParaRPr>
            </a:p>
          </p:txBody>
        </p:sp>
        <p:sp>
          <p:nvSpPr>
            <p:cNvPr id="47137" name="文本框 58"/>
            <p:cNvSpPr txBox="1">
              <a:spLocks noChangeArrowheads="1"/>
            </p:cNvSpPr>
            <p:nvPr/>
          </p:nvSpPr>
          <p:spPr bwMode="auto">
            <a:xfrm>
              <a:off x="3546715" y="4251048"/>
              <a:ext cx="816271" cy="70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>
                  <a:solidFill>
                    <a:srgbClr val="606B9A"/>
                  </a:solidFill>
                  <a:latin typeface="宋体" panose="02010600030101010101" pitchFamily="2" charset="-122"/>
                </a:rPr>
                <a:t>04</a:t>
              </a:r>
              <a:endParaRPr lang="zh-CN" altLang="en-US" sz="4000" b="1">
                <a:solidFill>
                  <a:srgbClr val="606B9A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47138" name="文本框 35"/>
          <p:cNvSpPr txBox="1">
            <a:spLocks noChangeArrowheads="1"/>
          </p:cNvSpPr>
          <p:nvPr/>
        </p:nvSpPr>
        <p:spPr bwMode="auto">
          <a:xfrm>
            <a:off x="9931400" y="1933575"/>
            <a:ext cx="190976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rPr>
              <a:t>缴费个性化定制</a:t>
            </a:r>
            <a:endParaRPr lang="zh-CN" altLang="en-US" sz="1600">
              <a:solidFill>
                <a:srgbClr val="606B9A"/>
              </a:solidFill>
              <a:latin typeface="微软雅黑" pitchFamily="2" charset="-122"/>
              <a:ea typeface="微软雅黑" pitchFamily="2" charset="-122"/>
              <a:sym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rPr>
              <a:t>缴费项自由配置</a:t>
            </a:r>
            <a:endParaRPr lang="zh-CN" altLang="en-US" sz="1600">
              <a:solidFill>
                <a:srgbClr val="606B9A"/>
              </a:solidFill>
              <a:latin typeface="微软雅黑" pitchFamily="2" charset="-122"/>
              <a:ea typeface="微软雅黑" pitchFamily="2" charset="-122"/>
              <a:sym typeface="微软雅黑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方案</a:t>
            </a:r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-</a:t>
            </a:r>
            <a:r>
              <a:rPr lang="en-US" altLang="en-US" dirty="0" err="1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学校教师的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价值</a:t>
            </a:r>
            <a:r>
              <a:rPr lang="en-US" altLang="zh-CN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48130" name="图片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13" y="1747838"/>
            <a:ext cx="1939925" cy="3673475"/>
          </a:xfrm>
          <a:prstGeom prst="rect">
            <a:avLst/>
          </a:prstGeom>
          <a:noFill/>
          <a:ln w="9525">
            <a:solidFill>
              <a:srgbClr val="D9D9D9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47838"/>
            <a:ext cx="2065338" cy="3673475"/>
          </a:xfrm>
          <a:prstGeom prst="rect">
            <a:avLst/>
          </a:prstGeom>
          <a:noFill/>
          <a:ln w="9525">
            <a:solidFill>
              <a:srgbClr val="D9D9D9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2" name="文本框 20"/>
          <p:cNvSpPr txBox="1">
            <a:spLocks noChangeArrowheads="1"/>
          </p:cNvSpPr>
          <p:nvPr/>
        </p:nvSpPr>
        <p:spPr bwMode="auto">
          <a:xfrm>
            <a:off x="2655888" y="2654300"/>
            <a:ext cx="253682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/>
              <a:t>教师办公，简单便捷</a:t>
            </a:r>
            <a:endParaRPr lang="en-US" altLang="zh-CN"/>
          </a:p>
          <a:p>
            <a:pPr eaLnBrk="0" hangingPunct="0"/>
            <a:endParaRPr lang="en-US" altLang="zh-CN" sz="1200"/>
          </a:p>
          <a:p>
            <a:pPr eaLnBrk="0" hangingPunct="0"/>
            <a:r>
              <a:rPr lang="zh-CN" altLang="en-US" sz="1200"/>
              <a:t>基于微信小程序</a:t>
            </a:r>
            <a:endParaRPr lang="en-US" altLang="zh-CN" sz="1200"/>
          </a:p>
          <a:p>
            <a:pPr eaLnBrk="0" hangingPunct="0"/>
            <a:endParaRPr lang="en-US" altLang="zh-CN" sz="1200"/>
          </a:p>
          <a:p>
            <a:pPr eaLnBrk="0" hangingPunct="0"/>
            <a:r>
              <a:rPr lang="zh-CN" altLang="en-US" sz="1200"/>
              <a:t>随时随地掌握缴费进度</a:t>
            </a:r>
            <a:endParaRPr lang="en-US" altLang="zh-CN" sz="1200"/>
          </a:p>
          <a:p>
            <a:pPr eaLnBrk="0" hangingPunct="0"/>
            <a:endParaRPr lang="en-US" altLang="zh-CN" sz="1200"/>
          </a:p>
          <a:p>
            <a:pPr eaLnBrk="0" hangingPunct="0"/>
            <a:r>
              <a:rPr lang="zh-CN" altLang="en-US" sz="1200"/>
              <a:t>自主管理学生信息，可随时修改</a:t>
            </a:r>
            <a:endParaRPr lang="en-US" altLang="zh-CN" sz="1200"/>
          </a:p>
          <a:p>
            <a:pPr eaLnBrk="0" hangingPunct="0"/>
            <a:endParaRPr lang="en-US" altLang="zh-CN" sz="1200"/>
          </a:p>
          <a:p>
            <a:pPr eaLnBrk="0" hangingPunct="0"/>
            <a:r>
              <a:rPr lang="zh-CN" altLang="en-US" sz="1200"/>
              <a:t>简单快捷、一键催缴</a:t>
            </a:r>
            <a:endParaRPr lang="en-US" altLang="zh-CN" sz="1200"/>
          </a:p>
        </p:txBody>
      </p:sp>
      <p:sp>
        <p:nvSpPr>
          <p:cNvPr id="48133" name="文本框 21"/>
          <p:cNvSpPr txBox="1">
            <a:spLocks noChangeArrowheads="1"/>
          </p:cNvSpPr>
          <p:nvPr/>
        </p:nvSpPr>
        <p:spPr bwMode="auto">
          <a:xfrm>
            <a:off x="5935663" y="2654300"/>
            <a:ext cx="360045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r" eaLnBrk="0" hangingPunct="0"/>
            <a:r>
              <a:rPr lang="zh-CN" altLang="en-US"/>
              <a:t>在线缴费，降低资金安全风险</a:t>
            </a:r>
            <a:endParaRPr lang="zh-CN" altLang="en-US"/>
          </a:p>
          <a:p>
            <a:pPr algn="r" eaLnBrk="0" hangingPunct="0"/>
            <a:endParaRPr lang="en-US" altLang="zh-CN" sz="1200"/>
          </a:p>
          <a:p>
            <a:pPr algn="r" eaLnBrk="0" hangingPunct="0"/>
            <a:endParaRPr lang="en-US" altLang="zh-CN" sz="1200"/>
          </a:p>
          <a:p>
            <a:pPr algn="r" eaLnBrk="0" hangingPunct="0"/>
            <a:r>
              <a:rPr lang="zh-CN" altLang="en-US" sz="1200"/>
              <a:t>基于微信支付，在线缴费</a:t>
            </a:r>
            <a:endParaRPr lang="en-US" altLang="zh-CN" sz="1200"/>
          </a:p>
          <a:p>
            <a:pPr algn="r" eaLnBrk="0" hangingPunct="0"/>
            <a:endParaRPr lang="en-US" altLang="zh-CN" sz="1200"/>
          </a:p>
          <a:p>
            <a:pPr algn="r" eaLnBrk="0" hangingPunct="0"/>
            <a:r>
              <a:rPr lang="zh-CN" altLang="en-US" sz="1200"/>
              <a:t>有效避免收取现金带来的假钞、漏收、错收的问题</a:t>
            </a:r>
            <a:endParaRPr lang="en-US" altLang="zh-CN" sz="1200"/>
          </a:p>
          <a:p>
            <a:pPr algn="r" eaLnBrk="0" hangingPunct="0"/>
            <a:endParaRPr lang="en-US" altLang="zh-CN" sz="1200"/>
          </a:p>
          <a:p>
            <a:pPr algn="r" eaLnBrk="0" hangingPunct="0"/>
            <a:r>
              <a:rPr lang="zh-CN" altLang="en-US" sz="1200"/>
              <a:t>有效避免资金到银行之间的运送风险</a:t>
            </a:r>
            <a:endParaRPr lang="en-US" altLang="zh-CN"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3.产品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方案</a:t>
            </a:r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-</a:t>
            </a:r>
            <a:r>
              <a:rPr lang="en-US" altLang="en-US" dirty="0" err="1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学生家长的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价值</a:t>
            </a:r>
            <a:r>
              <a:rPr lang="en-US" altLang="zh-CN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49154" name="组合 1"/>
          <p:cNvGrpSpPr/>
          <p:nvPr/>
        </p:nvGrpSpPr>
        <p:grpSpPr bwMode="auto">
          <a:xfrm>
            <a:off x="839788" y="2290763"/>
            <a:ext cx="5167312" cy="3290887"/>
            <a:chOff x="1171147" y="1175114"/>
            <a:chExt cx="8479628" cy="5399999"/>
          </a:xfrm>
        </p:grpSpPr>
        <p:sp>
          <p:nvSpPr>
            <p:cNvPr id="49155" name="文本框 7"/>
            <p:cNvSpPr txBox="1">
              <a:spLocks noChangeArrowheads="1"/>
            </p:cNvSpPr>
            <p:nvPr/>
          </p:nvSpPr>
          <p:spPr bwMode="auto">
            <a:xfrm>
              <a:off x="4834437" y="1948762"/>
              <a:ext cx="4816338" cy="3662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lang="zh-CN" altLang="en-US"/>
                <a:t>足不出户，便捷缴费</a:t>
              </a:r>
              <a:endParaRPr lang="zh-CN" altLang="en-US"/>
            </a:p>
            <a:p>
              <a:pPr eaLnBrk="0" hangingPunct="0"/>
              <a:endParaRPr lang="en-US" altLang="zh-CN" sz="1200"/>
            </a:p>
            <a:p>
              <a:pPr eaLnBrk="0" hangingPunct="0"/>
              <a:endParaRPr lang="en-US" altLang="zh-CN" sz="1200"/>
            </a:p>
            <a:p>
              <a:pPr eaLnBrk="0" hangingPunct="0"/>
              <a:r>
                <a:rPr lang="zh-CN" altLang="en-US" sz="1200"/>
                <a:t>基于微信小程序</a:t>
              </a:r>
              <a:endParaRPr lang="en-US" altLang="zh-CN" sz="1200"/>
            </a:p>
            <a:p>
              <a:pPr eaLnBrk="0" hangingPunct="0"/>
              <a:endParaRPr lang="en-US" altLang="zh-CN" sz="1200"/>
            </a:p>
            <a:p>
              <a:pPr eaLnBrk="0" hangingPunct="0"/>
              <a:r>
                <a:rPr lang="zh-CN" altLang="en-US" sz="1200"/>
                <a:t>缴纳的费用项，一目了然。明明白白缴费</a:t>
              </a:r>
              <a:endParaRPr lang="en-US" altLang="zh-CN" sz="1200"/>
            </a:p>
            <a:p>
              <a:pPr eaLnBrk="0" hangingPunct="0"/>
              <a:endParaRPr lang="en-US" altLang="zh-CN" sz="1200"/>
            </a:p>
            <a:p>
              <a:pPr eaLnBrk="0" hangingPunct="0"/>
              <a:r>
                <a:rPr lang="zh-CN" altLang="en-US" sz="1200"/>
                <a:t>通过移动支付，学生家长随时随地就能完成费用缴纳</a:t>
              </a:r>
              <a:endParaRPr lang="en-US" altLang="zh-CN" sz="1200"/>
            </a:p>
            <a:p>
              <a:pPr eaLnBrk="0" hangingPunct="0"/>
              <a:endParaRPr lang="en-US" altLang="zh-CN" sz="1200"/>
            </a:p>
            <a:p>
              <a:pPr eaLnBrk="0" hangingPunct="0"/>
              <a:r>
                <a:rPr lang="zh-CN" altLang="en-US" sz="1200"/>
                <a:t>不需要家长跑腿、不需要学生带现金缴费</a:t>
              </a:r>
              <a:endParaRPr lang="en-US" altLang="zh-CN" sz="1200"/>
            </a:p>
          </p:txBody>
        </p:sp>
        <p:pic>
          <p:nvPicPr>
            <p:cNvPr id="49156" name="图片 8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147" y="1175114"/>
              <a:ext cx="3072071" cy="5399999"/>
            </a:xfrm>
            <a:prstGeom prst="rect">
              <a:avLst/>
            </a:prstGeom>
            <a:noFill/>
            <a:ln w="9525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157" name="文本框 9"/>
          <p:cNvSpPr txBox="1">
            <a:spLocks noChangeArrowheads="1"/>
          </p:cNvSpPr>
          <p:nvPr/>
        </p:nvSpPr>
        <p:spPr bwMode="auto">
          <a:xfrm>
            <a:off x="6599238" y="2762250"/>
            <a:ext cx="2935287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r" eaLnBrk="0" hangingPunct="0"/>
            <a:r>
              <a:rPr lang="zh-CN" altLang="en-US"/>
              <a:t>家校沟通，信息互通</a:t>
            </a:r>
            <a:endParaRPr lang="en-US" altLang="zh-CN" sz="1200"/>
          </a:p>
          <a:p>
            <a:pPr algn="r" eaLnBrk="0" hangingPunct="0"/>
            <a:endParaRPr lang="en-US" altLang="zh-CN" sz="1200"/>
          </a:p>
          <a:p>
            <a:pPr algn="r" eaLnBrk="0" hangingPunct="0"/>
            <a:r>
              <a:rPr lang="zh-CN" altLang="en-US" sz="1200"/>
              <a:t>随时了解孩子活动轨迹、考勤情况</a:t>
            </a:r>
            <a:endParaRPr lang="en-US" altLang="zh-CN" sz="1200"/>
          </a:p>
          <a:p>
            <a:pPr algn="r" eaLnBrk="0" hangingPunct="0"/>
            <a:endParaRPr lang="en-US" altLang="zh-CN" sz="1200"/>
          </a:p>
          <a:p>
            <a:pPr algn="r" eaLnBrk="0" hangingPunct="0"/>
            <a:r>
              <a:rPr lang="zh-CN" altLang="en-US" sz="1200"/>
              <a:t>获取学校通知、教育及活动情况</a:t>
            </a:r>
            <a:endParaRPr lang="en-US" altLang="zh-CN" sz="1200"/>
          </a:p>
        </p:txBody>
      </p:sp>
      <p:sp>
        <p:nvSpPr>
          <p:cNvPr id="49158" name="矩形 10"/>
          <p:cNvSpPr>
            <a:spLocks noChangeArrowheads="1"/>
          </p:cNvSpPr>
          <p:nvPr/>
        </p:nvSpPr>
        <p:spPr bwMode="auto">
          <a:xfrm>
            <a:off x="436563" y="1328738"/>
            <a:ext cx="42878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000">
                <a:solidFill>
                  <a:srgbClr val="002060"/>
                </a:solidFill>
                <a:latin typeface="PingFangSC-Light" panose="020B0400000000000000" pitchFamily="34" charset="-122"/>
              </a:rPr>
              <a:t>对于</a:t>
            </a:r>
            <a:r>
              <a:rPr lang="zh-CN" altLang="en-US" sz="2000">
                <a:solidFill>
                  <a:srgbClr val="002060"/>
                </a:solidFill>
                <a:latin typeface="PingFangSC-Semibold" panose="020B0400000000000000" pitchFamily="34" charset="-122"/>
              </a:rPr>
              <a:t>学生家长，</a:t>
            </a:r>
            <a:r>
              <a:rPr lang="zh-CN" altLang="en-US" sz="2000">
                <a:solidFill>
                  <a:srgbClr val="002060"/>
                </a:solidFill>
                <a:latin typeface="PingFangSC-Light" panose="020B0400000000000000" pitchFamily="34" charset="-122"/>
              </a:rPr>
              <a:t>它是一站式服务窗口</a:t>
            </a:r>
            <a:endParaRPr lang="zh-CN" altLang="en-US" sz="2000">
              <a:solidFill>
                <a:srgbClr val="002060"/>
              </a:solidFill>
            </a:endParaRPr>
          </a:p>
        </p:txBody>
      </p:sp>
      <p:pic>
        <p:nvPicPr>
          <p:cNvPr id="49159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838" y="2171700"/>
            <a:ext cx="1528762" cy="3311525"/>
          </a:xfrm>
          <a:prstGeom prst="rect">
            <a:avLst/>
          </a:prstGeom>
          <a:noFill/>
          <a:ln w="9525">
            <a:solidFill>
              <a:srgbClr val="2C9A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文本框 1"/>
          <p:cNvSpPr txBox="1">
            <a:spLocks noChangeArrowheads="1"/>
          </p:cNvSpPr>
          <p:nvPr/>
        </p:nvSpPr>
        <p:spPr bwMode="auto">
          <a:xfrm>
            <a:off x="1165225" y="1052513"/>
            <a:ext cx="1414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b="1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目录</a:t>
            </a:r>
            <a:endParaRPr lang="zh-CN" altLang="en-US" sz="4800" b="1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51202" name="标题 1"/>
          <p:cNvSpPr txBox="1">
            <a:spLocks noChangeArrowheads="1"/>
          </p:cNvSpPr>
          <p:nvPr/>
        </p:nvSpPr>
        <p:spPr bwMode="auto">
          <a:xfrm>
            <a:off x="1200150" y="2032000"/>
            <a:ext cx="8424863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背景概况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行业现状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产品方案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 u="sng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精选案例</a:t>
            </a:r>
            <a:endParaRPr lang="en-US" altLang="zh-CN" sz="2400">
              <a:solidFill>
                <a:srgbClr val="A6A6A6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 noChangeArrowheads="1"/>
          </p:cNvSpPr>
          <p:nvPr>
            <p:ph type="title"/>
          </p:nvPr>
        </p:nvSpPr>
        <p:spPr>
          <a:xfrm>
            <a:off x="284163" y="2603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4.精选案例-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湖南宁乡教育局</a:t>
            </a:r>
            <a:r>
              <a:rPr lang="en-US" altLang="zh-CN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43775" y="952500"/>
            <a:ext cx="4848225" cy="5341938"/>
          </a:xfrm>
          <a:prstGeom prst="rect">
            <a:avLst/>
          </a:prstGeom>
          <a:solidFill>
            <a:srgbClr val="7E8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52227" name="矩形 8"/>
          <p:cNvSpPr>
            <a:spLocks noChangeArrowheads="1"/>
          </p:cNvSpPr>
          <p:nvPr/>
        </p:nvSpPr>
        <p:spPr bwMode="auto">
          <a:xfrm>
            <a:off x="523875" y="1617663"/>
            <a:ext cx="6246813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505980"/>
                </a:solidFill>
                <a:latin typeface="微软雅黑" pitchFamily="2" charset="-122"/>
                <a:ea typeface="微软雅黑" pitchFamily="2" charset="-122"/>
              </a:rPr>
              <a:t>宁乡智慧教育缴费项目，是宁乡市智慧办联合市教育局、市财务非税局等部门以解决学校缴费难题为突破点，推进“智慧教育”</a:t>
            </a:r>
            <a:r>
              <a:rPr lang="zh-CN" altLang="zh-CN" sz="1600">
                <a:solidFill>
                  <a:srgbClr val="505980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r>
              <a:rPr lang="zh-CN" altLang="en-US" sz="1600">
                <a:solidFill>
                  <a:srgbClr val="505980"/>
                </a:solidFill>
                <a:latin typeface="微软雅黑" pitchFamily="2" charset="-122"/>
                <a:ea typeface="微软雅黑" pitchFamily="2" charset="-122"/>
              </a:rPr>
              <a:t>的重点举措，由湖南农行提供技术运营落地，是宁乡新型智慧城市建设</a:t>
            </a:r>
            <a:r>
              <a:rPr lang="en-US" altLang="zh-CN" sz="1600">
                <a:solidFill>
                  <a:srgbClr val="505980"/>
                </a:solidFill>
                <a:latin typeface="微软雅黑" pitchFamily="2" charset="-122"/>
                <a:ea typeface="微软雅黑" pitchFamily="2" charset="-122"/>
              </a:rPr>
              <a:t>“</a:t>
            </a:r>
            <a:r>
              <a:rPr lang="zh-CN" altLang="en-US" sz="1600">
                <a:solidFill>
                  <a:srgbClr val="505980"/>
                </a:solidFill>
                <a:latin typeface="微软雅黑" pitchFamily="2" charset="-122"/>
                <a:ea typeface="微软雅黑" pitchFamily="2" charset="-122"/>
              </a:rPr>
              <a:t>智慧教育</a:t>
            </a:r>
            <a:r>
              <a:rPr lang="en-US" altLang="zh-CN" sz="1600">
                <a:solidFill>
                  <a:srgbClr val="505980"/>
                </a:solidFill>
                <a:latin typeface="微软雅黑" pitchFamily="2" charset="-122"/>
                <a:ea typeface="微软雅黑" pitchFamily="2" charset="-122"/>
              </a:rPr>
              <a:t>”</a:t>
            </a:r>
            <a:r>
              <a:rPr lang="zh-CN" altLang="en-US" sz="1600">
                <a:solidFill>
                  <a:srgbClr val="505980"/>
                </a:solidFill>
                <a:latin typeface="微软雅黑" pitchFamily="2" charset="-122"/>
                <a:ea typeface="微软雅黑" pitchFamily="2" charset="-122"/>
              </a:rPr>
              <a:t>项目推出的一项便民服务。</a:t>
            </a:r>
            <a:endParaRPr lang="zh-CN" altLang="en-US" sz="1600">
              <a:solidFill>
                <a:srgbClr val="505980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52228" name="图片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3" y="1830388"/>
            <a:ext cx="4745037" cy="3627437"/>
          </a:xfrm>
          <a:prstGeom prst="rect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6921500" y="750888"/>
            <a:ext cx="300038" cy="309562"/>
          </a:xfrm>
          <a:prstGeom prst="rect">
            <a:avLst/>
          </a:prstGeom>
          <a:solidFill>
            <a:srgbClr val="3A69D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9" name="矩形 28"/>
          <p:cNvSpPr/>
          <p:nvPr/>
        </p:nvSpPr>
        <p:spPr>
          <a:xfrm>
            <a:off x="2668588" y="6246813"/>
            <a:ext cx="5068887" cy="46037"/>
          </a:xfrm>
          <a:prstGeom prst="rect">
            <a:avLst/>
          </a:prstGeom>
          <a:solidFill>
            <a:srgbClr val="7E8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0" name="矩形 29"/>
          <p:cNvSpPr/>
          <p:nvPr/>
        </p:nvSpPr>
        <p:spPr>
          <a:xfrm>
            <a:off x="6942138" y="5864225"/>
            <a:ext cx="300037" cy="309563"/>
          </a:xfrm>
          <a:prstGeom prst="rect">
            <a:avLst/>
          </a:prstGeom>
          <a:solidFill>
            <a:srgbClr val="7E8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2" name="矩形 31"/>
          <p:cNvSpPr/>
          <p:nvPr/>
        </p:nvSpPr>
        <p:spPr>
          <a:xfrm>
            <a:off x="6696075" y="5789613"/>
            <a:ext cx="147638" cy="157162"/>
          </a:xfrm>
          <a:prstGeom prst="rect">
            <a:avLst/>
          </a:prstGeom>
          <a:solidFill>
            <a:srgbClr val="7E8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3" name="矩形 32"/>
          <p:cNvSpPr/>
          <p:nvPr/>
        </p:nvSpPr>
        <p:spPr>
          <a:xfrm>
            <a:off x="7343775" y="528638"/>
            <a:ext cx="147638" cy="152400"/>
          </a:xfrm>
          <a:prstGeom prst="rect">
            <a:avLst/>
          </a:prstGeom>
          <a:solidFill>
            <a:srgbClr val="3A69D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pSp>
        <p:nvGrpSpPr>
          <p:cNvPr id="52234" name="组 4"/>
          <p:cNvGrpSpPr/>
          <p:nvPr/>
        </p:nvGrpSpPr>
        <p:grpSpPr bwMode="auto">
          <a:xfrm>
            <a:off x="857250" y="3989388"/>
            <a:ext cx="1343025" cy="1846262"/>
            <a:chOff x="856486" y="4061264"/>
            <a:chExt cx="1343796" cy="1846777"/>
          </a:xfrm>
        </p:grpSpPr>
        <p:sp>
          <p:nvSpPr>
            <p:cNvPr id="35" name="椭圆 34"/>
            <p:cNvSpPr/>
            <p:nvPr/>
          </p:nvSpPr>
          <p:spPr>
            <a:xfrm>
              <a:off x="856486" y="4061264"/>
              <a:ext cx="1343796" cy="1343400"/>
            </a:xfrm>
            <a:prstGeom prst="ellipse">
              <a:avLst/>
            </a:prstGeom>
            <a:solidFill>
              <a:srgbClr val="31337B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kumimoji="1" lang="en-US" altLang="zh-CN" noProof="1"/>
                <a:t>320+</a:t>
              </a:r>
              <a:endParaRPr kumimoji="1" lang="zh-CN" altLang="en-US" noProof="1"/>
            </a:p>
          </p:txBody>
        </p:sp>
        <p:sp>
          <p:nvSpPr>
            <p:cNvPr id="52236" name="文本框 35"/>
            <p:cNvSpPr txBox="1">
              <a:spLocks noChangeArrowheads="1"/>
            </p:cNvSpPr>
            <p:nvPr/>
          </p:nvSpPr>
          <p:spPr bwMode="auto">
            <a:xfrm>
              <a:off x="1181361" y="5523320"/>
              <a:ext cx="671979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/>
                <a:t>学校</a:t>
              </a:r>
              <a:endParaRPr lang="zh-CN" altLang="en-US"/>
            </a:p>
          </p:txBody>
        </p:sp>
      </p:grpSp>
      <p:grpSp>
        <p:nvGrpSpPr>
          <p:cNvPr id="52237" name="组 20"/>
          <p:cNvGrpSpPr/>
          <p:nvPr/>
        </p:nvGrpSpPr>
        <p:grpSpPr bwMode="auto">
          <a:xfrm>
            <a:off x="2701925" y="3989388"/>
            <a:ext cx="1344613" cy="1846262"/>
            <a:chOff x="856486" y="4061264"/>
            <a:chExt cx="1343796" cy="1846777"/>
          </a:xfrm>
        </p:grpSpPr>
        <p:sp>
          <p:nvSpPr>
            <p:cNvPr id="38" name="椭圆 37"/>
            <p:cNvSpPr/>
            <p:nvPr/>
          </p:nvSpPr>
          <p:spPr>
            <a:xfrm>
              <a:off x="856486" y="4061264"/>
              <a:ext cx="1343796" cy="1343400"/>
            </a:xfrm>
            <a:prstGeom prst="ellipse">
              <a:avLst/>
            </a:prstGeom>
            <a:solidFill>
              <a:srgbClr val="7A9D1A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kumimoji="1" lang="zh-CN" altLang="zh-CN" noProof="1"/>
                <a:t>3</a:t>
              </a:r>
              <a:r>
                <a:rPr kumimoji="1" lang="en-US" altLang="zh-CN" noProof="1"/>
                <a:t>100+</a:t>
              </a:r>
              <a:endParaRPr kumimoji="1" lang="zh-CN" altLang="en-US" noProof="1"/>
            </a:p>
          </p:txBody>
        </p:sp>
        <p:sp>
          <p:nvSpPr>
            <p:cNvPr id="52239" name="文本框 38"/>
            <p:cNvSpPr txBox="1">
              <a:spLocks noChangeArrowheads="1"/>
            </p:cNvSpPr>
            <p:nvPr/>
          </p:nvSpPr>
          <p:spPr bwMode="auto">
            <a:xfrm>
              <a:off x="1181361" y="5523320"/>
              <a:ext cx="671979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/>
                <a:t>班级</a:t>
              </a:r>
              <a:endParaRPr lang="zh-CN" altLang="en-US"/>
            </a:p>
          </p:txBody>
        </p:sp>
      </p:grpSp>
      <p:grpSp>
        <p:nvGrpSpPr>
          <p:cNvPr id="52240" name="组 23"/>
          <p:cNvGrpSpPr/>
          <p:nvPr/>
        </p:nvGrpSpPr>
        <p:grpSpPr bwMode="auto">
          <a:xfrm>
            <a:off x="4681538" y="3989388"/>
            <a:ext cx="1343025" cy="1846262"/>
            <a:chOff x="856486" y="4061264"/>
            <a:chExt cx="1343796" cy="1846777"/>
          </a:xfrm>
        </p:grpSpPr>
        <p:sp>
          <p:nvSpPr>
            <p:cNvPr id="41" name="椭圆 40"/>
            <p:cNvSpPr/>
            <p:nvPr/>
          </p:nvSpPr>
          <p:spPr>
            <a:xfrm>
              <a:off x="856486" y="4061264"/>
              <a:ext cx="1343796" cy="1343400"/>
            </a:xfrm>
            <a:prstGeom prst="ellipse">
              <a:avLst/>
            </a:prstGeom>
            <a:solidFill>
              <a:srgbClr val="007F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kumimoji="1" lang="zh-CN" altLang="zh-CN" noProof="1"/>
                <a:t>1</a:t>
              </a:r>
              <a:r>
                <a:rPr kumimoji="1" lang="en-US" altLang="zh-CN" noProof="1"/>
                <a:t>4</a:t>
              </a:r>
              <a:r>
                <a:rPr kumimoji="1" lang="zh-CN" altLang="en-US" noProof="1"/>
                <a:t>万</a:t>
              </a:r>
              <a:r>
                <a:rPr kumimoji="1" lang="en-US" altLang="zh-CN" noProof="1"/>
                <a:t>+</a:t>
              </a:r>
              <a:endParaRPr kumimoji="1" lang="zh-CN" altLang="en-US" noProof="1"/>
            </a:p>
          </p:txBody>
        </p:sp>
        <p:sp>
          <p:nvSpPr>
            <p:cNvPr id="52242" name="文本框 41"/>
            <p:cNvSpPr txBox="1">
              <a:spLocks noChangeArrowheads="1"/>
            </p:cNvSpPr>
            <p:nvPr/>
          </p:nvSpPr>
          <p:spPr bwMode="auto">
            <a:xfrm>
              <a:off x="1181361" y="5523320"/>
              <a:ext cx="671979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/>
                <a:t>学生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 noChangeArrowheads="1"/>
          </p:cNvSpPr>
          <p:nvPr>
            <p:ph type="title"/>
          </p:nvPr>
        </p:nvSpPr>
        <p:spPr>
          <a:xfrm>
            <a:off x="284163" y="2603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4.精选案例-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湖南宁乡教育局</a:t>
            </a:r>
            <a:r>
              <a:rPr lang="en-US" altLang="zh-CN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 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53250" name="文本框 15"/>
          <p:cNvSpPr txBox="1">
            <a:spLocks noChangeArrowheads="1"/>
          </p:cNvSpPr>
          <p:nvPr/>
        </p:nvSpPr>
        <p:spPr bwMode="auto">
          <a:xfrm>
            <a:off x="506413" y="923925"/>
            <a:ext cx="1046321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2018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年秋季缴费，缴费笔数超10万，金额高达1.3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6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亿；学生绑定率及缴费率非常可观</a:t>
            </a:r>
            <a:endParaRPr lang="en-US" altLang="zh-CN" sz="1600">
              <a:solidFill>
                <a:srgbClr val="606B9A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2019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年春季缴费，缴费笔数超过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14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万，金额超过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亿，缴费率增长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40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％，支付金额增长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47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％</a:t>
            </a:r>
            <a:endParaRPr lang="zh-CN" altLang="en-US" sz="1600">
              <a:solidFill>
                <a:srgbClr val="606B9A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rot="5400000" flipV="1">
            <a:off x="6098381" y="4218782"/>
            <a:ext cx="414178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直角三角形 74"/>
          <p:cNvSpPr/>
          <p:nvPr/>
        </p:nvSpPr>
        <p:spPr>
          <a:xfrm flipV="1">
            <a:off x="5932488" y="2135188"/>
            <a:ext cx="904875" cy="8001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pSp>
        <p:nvGrpSpPr>
          <p:cNvPr id="53253" name="组合 17"/>
          <p:cNvGrpSpPr/>
          <p:nvPr/>
        </p:nvGrpSpPr>
        <p:grpSpPr bwMode="auto">
          <a:xfrm>
            <a:off x="1693863" y="2468563"/>
            <a:ext cx="3430587" cy="3511550"/>
            <a:chOff x="8018996" y="2505145"/>
            <a:chExt cx="3429370" cy="3511882"/>
          </a:xfrm>
        </p:grpSpPr>
        <p:grpSp>
          <p:nvGrpSpPr>
            <p:cNvPr id="53254" name="组合 10"/>
            <p:cNvGrpSpPr/>
            <p:nvPr/>
          </p:nvGrpSpPr>
          <p:grpSpPr bwMode="auto">
            <a:xfrm>
              <a:off x="8018996" y="2505145"/>
              <a:ext cx="3351203" cy="3511882"/>
              <a:chOff x="7658301" y="238009"/>
              <a:chExt cx="3351203" cy="3511882"/>
            </a:xfrm>
          </p:grpSpPr>
          <p:grpSp>
            <p:nvGrpSpPr>
              <p:cNvPr id="53255" name="组合 59"/>
              <p:cNvGrpSpPr/>
              <p:nvPr/>
            </p:nvGrpSpPr>
            <p:grpSpPr bwMode="auto">
              <a:xfrm>
                <a:off x="7658301" y="238009"/>
                <a:ext cx="3351203" cy="3511882"/>
                <a:chOff x="193433" y="2606591"/>
                <a:chExt cx="3603832" cy="3776624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193433" y="2606591"/>
                  <a:ext cx="3604271" cy="3776624"/>
                </a:xfrm>
                <a:prstGeom prst="rect">
                  <a:avLst/>
                </a:prstGeom>
                <a:solidFill>
                  <a:srgbClr val="3A69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noProof="1">
                    <a:solidFill>
                      <a:srgbClr val="3A69DE"/>
                    </a:solidFill>
                  </a:endParaRPr>
                </a:p>
              </p:txBody>
            </p:sp>
            <p:grpSp>
              <p:nvGrpSpPr>
                <p:cNvPr id="53257" name="组合 88"/>
                <p:cNvGrpSpPr/>
                <p:nvPr/>
              </p:nvGrpSpPr>
              <p:grpSpPr bwMode="auto">
                <a:xfrm>
                  <a:off x="215619" y="2613448"/>
                  <a:ext cx="904335" cy="820651"/>
                  <a:chOff x="215619" y="2613448"/>
                  <a:chExt cx="904335" cy="820651"/>
                </a:xfrm>
              </p:grpSpPr>
              <p:sp>
                <p:nvSpPr>
                  <p:cNvPr id="90" name="直角三角形 89"/>
                  <p:cNvSpPr/>
                  <p:nvPr/>
                </p:nvSpPr>
                <p:spPr>
                  <a:xfrm flipV="1">
                    <a:off x="215618" y="2633908"/>
                    <a:ext cx="904481" cy="800739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 noProof="1"/>
                  </a:p>
                </p:txBody>
              </p:sp>
              <p:sp>
                <p:nvSpPr>
                  <p:cNvPr id="53259" name="文本框 9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98" y="2613448"/>
                    <a:ext cx="522077" cy="761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zh-CN" altLang="zh-CN" sz="4000" b="1">
                        <a:solidFill>
                          <a:srgbClr val="3A69DE"/>
                        </a:solidFill>
                        <a:latin typeface="宋体" panose="02010600030101010101" pitchFamily="2" charset="-122"/>
                      </a:rPr>
                      <a:t>1</a:t>
                    </a:r>
                    <a:endParaRPr lang="zh-CN" altLang="en-US" sz="4000" b="1">
                      <a:solidFill>
                        <a:srgbClr val="3A69DE"/>
                      </a:solidFill>
                      <a:latin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53260" name="文本框 91"/>
              <p:cNvSpPr txBox="1">
                <a:spLocks noChangeArrowheads="1"/>
              </p:cNvSpPr>
              <p:nvPr/>
            </p:nvSpPr>
            <p:spPr bwMode="auto">
              <a:xfrm>
                <a:off x="7949864" y="2866735"/>
                <a:ext cx="11442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chemeClr val="bg1"/>
                    </a:solidFill>
                  </a:rPr>
                  <a:t>缴费笔数</a:t>
                </a: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3" name="组合 92"/>
              <p:cNvGrpSpPr/>
              <p:nvPr/>
            </p:nvGrpSpPr>
            <p:grpSpPr>
              <a:xfrm>
                <a:off x="7809822" y="1249101"/>
                <a:ext cx="1415636" cy="1407227"/>
                <a:chOff x="2142161" y="2978096"/>
                <a:chExt cx="1474178" cy="1465424"/>
              </a:xfrm>
              <a:solidFill>
                <a:schemeClr val="bg1"/>
              </a:solidFill>
            </p:grpSpPr>
            <p:grpSp>
              <p:nvGrpSpPr>
                <p:cNvPr id="94" name="组合 95"/>
                <p:cNvGrpSpPr/>
                <p:nvPr/>
              </p:nvGrpSpPr>
              <p:grpSpPr>
                <a:xfrm>
                  <a:off x="2147072" y="2978096"/>
                  <a:ext cx="1465217" cy="1465424"/>
                  <a:chOff x="1964" y="2129"/>
                  <a:chExt cx="2340" cy="2340"/>
                </a:xfrm>
                <a:grpFill/>
              </p:grpSpPr>
              <p:sp>
                <p:nvSpPr>
                  <p:cNvPr id="96" name="椭圆 95"/>
                  <p:cNvSpPr/>
                  <p:nvPr/>
                </p:nvSpPr>
                <p:spPr>
                  <a:xfrm>
                    <a:off x="1964" y="2129"/>
                    <a:ext cx="2340" cy="234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 sz="2000" noProof="1"/>
                  </a:p>
                </p:txBody>
              </p:sp>
              <p:sp>
                <p:nvSpPr>
                  <p:cNvPr id="97" name="椭圆 96"/>
                  <p:cNvSpPr/>
                  <p:nvPr/>
                </p:nvSpPr>
                <p:spPr>
                  <a:xfrm>
                    <a:off x="2094" y="2259"/>
                    <a:ext cx="2079" cy="20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 sz="2000" noProof="1"/>
                  </a:p>
                </p:txBody>
              </p:sp>
            </p:grpSp>
            <p:sp>
              <p:nvSpPr>
                <p:cNvPr id="95" name="文本框 94"/>
                <p:cNvSpPr txBox="1"/>
                <p:nvPr/>
              </p:nvSpPr>
              <p:spPr>
                <a:xfrm>
                  <a:off x="2142161" y="3449198"/>
                  <a:ext cx="1474178" cy="544858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r>
                    <a:rPr lang="en-US" altLang="zh-CN" sz="2800" b="1" noProof="1">
                      <a:solidFill>
                        <a:srgbClr val="3A69DE"/>
                      </a:solidFill>
                      <a:latin typeface="+mn-ea"/>
                    </a:rPr>
                    <a:t>&gt;10</a:t>
                  </a:r>
                  <a:r>
                    <a:rPr lang="zh-CN" altLang="en-US" sz="2000" b="1" noProof="1">
                      <a:solidFill>
                        <a:srgbClr val="3A69DE"/>
                      </a:solidFill>
                      <a:latin typeface="+mn-ea"/>
                    </a:rPr>
                    <a:t>万笔</a:t>
                  </a:r>
                  <a:endParaRPr lang="zh-CN" altLang="en-US" sz="2000" b="1" noProof="1">
                    <a:solidFill>
                      <a:srgbClr val="3A69DE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99" name="组合 101"/>
              <p:cNvGrpSpPr/>
              <p:nvPr/>
            </p:nvGrpSpPr>
            <p:grpSpPr>
              <a:xfrm>
                <a:off x="9440676" y="1249006"/>
                <a:ext cx="1407252" cy="1407416"/>
                <a:chOff x="1964" y="2129"/>
                <a:chExt cx="2340" cy="2340"/>
              </a:xfrm>
              <a:solidFill>
                <a:schemeClr val="bg1"/>
              </a:solidFill>
            </p:grpSpPr>
            <p:sp>
              <p:nvSpPr>
                <p:cNvPr id="101" name="椭圆 100"/>
                <p:cNvSpPr/>
                <p:nvPr/>
              </p:nvSpPr>
              <p:spPr>
                <a:xfrm>
                  <a:off x="1964" y="2129"/>
                  <a:ext cx="2340" cy="23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000" noProof="1"/>
                </a:p>
              </p:txBody>
            </p:sp>
            <p:sp>
              <p:nvSpPr>
                <p:cNvPr id="102" name="椭圆 101"/>
                <p:cNvSpPr/>
                <p:nvPr/>
              </p:nvSpPr>
              <p:spPr>
                <a:xfrm>
                  <a:off x="2094" y="2259"/>
                  <a:ext cx="2079" cy="2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000" noProof="1"/>
                </a:p>
              </p:txBody>
            </p:sp>
          </p:grpSp>
          <p:sp>
            <p:nvSpPr>
              <p:cNvPr id="53263" name="文本框 102"/>
              <p:cNvSpPr txBox="1">
                <a:spLocks noChangeArrowheads="1"/>
              </p:cNvSpPr>
              <p:nvPr/>
            </p:nvSpPr>
            <p:spPr bwMode="auto">
              <a:xfrm>
                <a:off x="9585576" y="2866735"/>
                <a:ext cx="111946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chemeClr val="bg1"/>
                    </a:solidFill>
                  </a:rPr>
                  <a:t>缴费金额</a:t>
                </a:r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264" name="文本框 103"/>
            <p:cNvSpPr txBox="1">
              <a:spLocks noChangeArrowheads="1"/>
            </p:cNvSpPr>
            <p:nvPr/>
          </p:nvSpPr>
          <p:spPr bwMode="auto">
            <a:xfrm>
              <a:off x="9756059" y="3962767"/>
              <a:ext cx="169230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800" b="1">
                  <a:solidFill>
                    <a:srgbClr val="3A69DE"/>
                  </a:solidFill>
                  <a:latin typeface="宋体" panose="02010600030101010101" pitchFamily="2" charset="-122"/>
                </a:rPr>
                <a:t>&gt;1.36</a:t>
              </a:r>
              <a:r>
                <a:rPr lang="zh-CN" altLang="en-US" sz="2000" b="1">
                  <a:solidFill>
                    <a:srgbClr val="3A69DE"/>
                  </a:solidFill>
                  <a:latin typeface="宋体" panose="02010600030101010101" pitchFamily="2" charset="-122"/>
                </a:rPr>
                <a:t>亿</a:t>
              </a:r>
              <a:endParaRPr lang="zh-CN" altLang="en-US" sz="2000" b="1">
                <a:solidFill>
                  <a:srgbClr val="3A69DE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53265" name="矩形 16"/>
            <p:cNvSpPr>
              <a:spLocks noChangeArrowheads="1"/>
            </p:cNvSpPr>
            <p:nvPr/>
          </p:nvSpPr>
          <p:spPr bwMode="auto">
            <a:xfrm>
              <a:off x="8643671" y="2852739"/>
              <a:ext cx="2101853" cy="49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>
                  <a:solidFill>
                    <a:schemeClr val="bg1"/>
                  </a:solidFill>
                  <a:latin typeface="宋体" panose="02010600030101010101" pitchFamily="2" charset="-122"/>
                </a:rPr>
                <a:t>2018</a:t>
              </a:r>
              <a:r>
                <a:rPr lang="zh-CN" altLang="en-US" sz="2000" b="1">
                  <a:solidFill>
                    <a:schemeClr val="bg1"/>
                  </a:solidFill>
                  <a:latin typeface="宋体" panose="02010600030101010101" pitchFamily="2" charset="-122"/>
                </a:rPr>
                <a:t>年秋季缴费</a:t>
              </a:r>
              <a:endParaRPr lang="zh-CN" altLang="en-US" sz="2000" b="1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53266" name="组合 104"/>
          <p:cNvGrpSpPr/>
          <p:nvPr/>
        </p:nvGrpSpPr>
        <p:grpSpPr bwMode="auto">
          <a:xfrm>
            <a:off x="6927850" y="2482850"/>
            <a:ext cx="3351213" cy="3513138"/>
            <a:chOff x="8018996" y="2505145"/>
            <a:chExt cx="3351203" cy="3511882"/>
          </a:xfrm>
        </p:grpSpPr>
        <p:grpSp>
          <p:nvGrpSpPr>
            <p:cNvPr id="53267" name="组合 105"/>
            <p:cNvGrpSpPr/>
            <p:nvPr/>
          </p:nvGrpSpPr>
          <p:grpSpPr bwMode="auto">
            <a:xfrm>
              <a:off x="8018996" y="2505145"/>
              <a:ext cx="3351203" cy="3511882"/>
              <a:chOff x="7658301" y="238009"/>
              <a:chExt cx="3351203" cy="3511882"/>
            </a:xfrm>
          </p:grpSpPr>
          <p:grpSp>
            <p:nvGrpSpPr>
              <p:cNvPr id="53268" name="组合 108"/>
              <p:cNvGrpSpPr/>
              <p:nvPr/>
            </p:nvGrpSpPr>
            <p:grpSpPr bwMode="auto">
              <a:xfrm>
                <a:off x="7658301" y="238009"/>
                <a:ext cx="3351203" cy="3511882"/>
                <a:chOff x="193433" y="2606591"/>
                <a:chExt cx="3603832" cy="3776624"/>
              </a:xfrm>
            </p:grpSpPr>
            <p:sp>
              <p:nvSpPr>
                <p:cNvPr id="120" name="矩形 119"/>
                <p:cNvSpPr/>
                <p:nvPr/>
              </p:nvSpPr>
              <p:spPr>
                <a:xfrm>
                  <a:off x="193433" y="2606591"/>
                  <a:ext cx="3603832" cy="3776624"/>
                </a:xfrm>
                <a:prstGeom prst="rect">
                  <a:avLst/>
                </a:prstGeom>
                <a:solidFill>
                  <a:srgbClr val="6192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noProof="1">
                    <a:solidFill>
                      <a:srgbClr val="3A69DE"/>
                    </a:solidFill>
                  </a:endParaRPr>
                </a:p>
              </p:txBody>
            </p:sp>
            <p:grpSp>
              <p:nvGrpSpPr>
                <p:cNvPr id="53270" name="组合 120"/>
                <p:cNvGrpSpPr/>
                <p:nvPr/>
              </p:nvGrpSpPr>
              <p:grpSpPr bwMode="auto">
                <a:xfrm>
                  <a:off x="215619" y="2613448"/>
                  <a:ext cx="904335" cy="820651"/>
                  <a:chOff x="215619" y="2613448"/>
                  <a:chExt cx="904335" cy="820651"/>
                </a:xfrm>
              </p:grpSpPr>
              <p:sp>
                <p:nvSpPr>
                  <p:cNvPr id="122" name="直角三角形 121"/>
                  <p:cNvSpPr/>
                  <p:nvPr/>
                </p:nvSpPr>
                <p:spPr>
                  <a:xfrm flipV="1">
                    <a:off x="215627" y="2633896"/>
                    <a:ext cx="904798" cy="800379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 noProof="1"/>
                  </a:p>
                </p:txBody>
              </p:sp>
              <p:sp>
                <p:nvSpPr>
                  <p:cNvPr id="53272" name="文本框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98" y="2613448"/>
                    <a:ext cx="522077" cy="761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defRPr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zh-CN" altLang="zh-CN" sz="4000" b="1">
                        <a:solidFill>
                          <a:srgbClr val="61921B"/>
                        </a:solidFill>
                        <a:latin typeface="宋体" panose="02010600030101010101" pitchFamily="2" charset="-122"/>
                      </a:rPr>
                      <a:t>2</a:t>
                    </a:r>
                    <a:endParaRPr lang="zh-CN" altLang="en-US" sz="4000" b="1">
                      <a:solidFill>
                        <a:srgbClr val="61921B"/>
                      </a:solidFill>
                      <a:latin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53273" name="文本框 109"/>
              <p:cNvSpPr txBox="1">
                <a:spLocks noChangeArrowheads="1"/>
              </p:cNvSpPr>
              <p:nvPr/>
            </p:nvSpPr>
            <p:spPr bwMode="auto">
              <a:xfrm>
                <a:off x="7949864" y="2866735"/>
                <a:ext cx="11442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chemeClr val="bg1"/>
                    </a:solidFill>
                  </a:rPr>
                  <a:t>缴费笔数</a:t>
                </a: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7809822" y="1249101"/>
                <a:ext cx="1415636" cy="1407227"/>
                <a:chOff x="2142161" y="2978096"/>
                <a:chExt cx="1474178" cy="1465424"/>
              </a:xfrm>
              <a:solidFill>
                <a:schemeClr val="bg1"/>
              </a:solidFill>
            </p:grpSpPr>
            <p:grpSp>
              <p:nvGrpSpPr>
                <p:cNvPr id="116" name="组合 95"/>
                <p:cNvGrpSpPr/>
                <p:nvPr/>
              </p:nvGrpSpPr>
              <p:grpSpPr>
                <a:xfrm>
                  <a:off x="2147072" y="2978096"/>
                  <a:ext cx="1465217" cy="1465424"/>
                  <a:chOff x="1964" y="2129"/>
                  <a:chExt cx="2340" cy="2340"/>
                </a:xfrm>
                <a:grpFill/>
              </p:grpSpPr>
              <p:sp>
                <p:nvSpPr>
                  <p:cNvPr id="118" name="椭圆 117"/>
                  <p:cNvSpPr/>
                  <p:nvPr/>
                </p:nvSpPr>
                <p:spPr>
                  <a:xfrm>
                    <a:off x="1964" y="2129"/>
                    <a:ext cx="2340" cy="234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 sz="2000" noProof="1"/>
                  </a:p>
                </p:txBody>
              </p:sp>
              <p:sp>
                <p:nvSpPr>
                  <p:cNvPr id="119" name="椭圆 118"/>
                  <p:cNvSpPr/>
                  <p:nvPr/>
                </p:nvSpPr>
                <p:spPr>
                  <a:xfrm>
                    <a:off x="2094" y="2259"/>
                    <a:ext cx="2079" cy="207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 sz="2000" noProof="1">
                      <a:solidFill>
                        <a:srgbClr val="61921B"/>
                      </a:solidFill>
                    </a:endParaRPr>
                  </a:p>
                </p:txBody>
              </p:sp>
            </p:grpSp>
            <p:sp>
              <p:nvSpPr>
                <p:cNvPr id="117" name="文本框 116"/>
                <p:cNvSpPr txBox="1"/>
                <p:nvPr/>
              </p:nvSpPr>
              <p:spPr>
                <a:xfrm>
                  <a:off x="2142161" y="3449198"/>
                  <a:ext cx="1474178" cy="544858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r>
                    <a:rPr lang="en-US" altLang="zh-CN" sz="2800" b="1" noProof="1">
                      <a:solidFill>
                        <a:srgbClr val="61921B"/>
                      </a:solidFill>
                      <a:latin typeface="+mn-ea"/>
                    </a:rPr>
                    <a:t>&gt;14</a:t>
                  </a:r>
                  <a:r>
                    <a:rPr lang="zh-CN" altLang="en-US" sz="2000" b="1" noProof="1">
                      <a:solidFill>
                        <a:srgbClr val="61921B"/>
                      </a:solidFill>
                      <a:latin typeface="+mn-ea"/>
                    </a:rPr>
                    <a:t>万笔</a:t>
                  </a:r>
                  <a:endParaRPr lang="zh-CN" altLang="en-US" sz="2000" b="1" noProof="1">
                    <a:solidFill>
                      <a:srgbClr val="61921B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12" name="组合 101"/>
              <p:cNvGrpSpPr/>
              <p:nvPr/>
            </p:nvGrpSpPr>
            <p:grpSpPr>
              <a:xfrm>
                <a:off x="9440676" y="1249006"/>
                <a:ext cx="1407252" cy="1407416"/>
                <a:chOff x="1964" y="2129"/>
                <a:chExt cx="2340" cy="2340"/>
              </a:xfrm>
              <a:solidFill>
                <a:schemeClr val="bg1"/>
              </a:solidFill>
            </p:grpSpPr>
            <p:sp>
              <p:nvSpPr>
                <p:cNvPr id="114" name="椭圆 113"/>
                <p:cNvSpPr/>
                <p:nvPr/>
              </p:nvSpPr>
              <p:spPr>
                <a:xfrm>
                  <a:off x="1964" y="2129"/>
                  <a:ext cx="2340" cy="23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000" noProof="1"/>
                </a:p>
              </p:txBody>
            </p:sp>
            <p:sp>
              <p:nvSpPr>
                <p:cNvPr id="115" name="椭圆 114"/>
                <p:cNvSpPr/>
                <p:nvPr/>
              </p:nvSpPr>
              <p:spPr>
                <a:xfrm>
                  <a:off x="2094" y="2259"/>
                  <a:ext cx="2079" cy="2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000" noProof="1"/>
                </a:p>
              </p:txBody>
            </p:sp>
          </p:grpSp>
          <p:sp>
            <p:nvSpPr>
              <p:cNvPr id="53276" name="文本框 112"/>
              <p:cNvSpPr txBox="1">
                <a:spLocks noChangeArrowheads="1"/>
              </p:cNvSpPr>
              <p:nvPr/>
            </p:nvSpPr>
            <p:spPr bwMode="auto">
              <a:xfrm>
                <a:off x="9585576" y="2866735"/>
                <a:ext cx="111946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chemeClr val="bg1"/>
                    </a:solidFill>
                  </a:rPr>
                  <a:t>缴费金额</a:t>
                </a:r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277" name="文本框 106"/>
            <p:cNvSpPr txBox="1">
              <a:spLocks noChangeArrowheads="1"/>
            </p:cNvSpPr>
            <p:nvPr/>
          </p:nvSpPr>
          <p:spPr bwMode="auto">
            <a:xfrm>
              <a:off x="10011035" y="3962767"/>
              <a:ext cx="98213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800" b="1">
                  <a:solidFill>
                    <a:srgbClr val="61921B"/>
                  </a:solidFill>
                  <a:latin typeface="宋体" panose="02010600030101010101" pitchFamily="2" charset="-122"/>
                </a:rPr>
                <a:t>&gt;2</a:t>
              </a:r>
              <a:r>
                <a:rPr lang="zh-CN" altLang="en-US" sz="2000" b="1">
                  <a:solidFill>
                    <a:srgbClr val="61921B"/>
                  </a:solidFill>
                  <a:latin typeface="宋体" panose="02010600030101010101" pitchFamily="2" charset="-122"/>
                </a:rPr>
                <a:t>亿</a:t>
              </a:r>
              <a:endParaRPr lang="zh-CN" altLang="en-US" sz="2000" b="1">
                <a:solidFill>
                  <a:srgbClr val="61921B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53278" name="矩形 107"/>
            <p:cNvSpPr>
              <a:spLocks noChangeArrowheads="1"/>
            </p:cNvSpPr>
            <p:nvPr/>
          </p:nvSpPr>
          <p:spPr bwMode="auto">
            <a:xfrm>
              <a:off x="8643671" y="2852739"/>
              <a:ext cx="2101853" cy="49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b="1">
                  <a:solidFill>
                    <a:schemeClr val="bg1"/>
                  </a:solidFill>
                  <a:latin typeface="宋体" panose="02010600030101010101" pitchFamily="2" charset="-122"/>
                </a:rPr>
                <a:t>2019</a:t>
              </a:r>
              <a:r>
                <a:rPr lang="zh-CN" altLang="en-US" sz="2000" b="1">
                  <a:solidFill>
                    <a:schemeClr val="bg1"/>
                  </a:solidFill>
                  <a:latin typeface="宋体" panose="02010600030101010101" pitchFamily="2" charset="-122"/>
                </a:rPr>
                <a:t>年春季缴费</a:t>
              </a:r>
              <a:endParaRPr lang="zh-CN" altLang="en-US" sz="2000" b="1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1"/>
          <p:cNvSpPr>
            <a:spLocks noGrp="1" noChangeArrowheads="1"/>
          </p:cNvSpPr>
          <p:nvPr>
            <p:ph type="title"/>
          </p:nvPr>
        </p:nvSpPr>
        <p:spPr>
          <a:xfrm>
            <a:off x="284163" y="2603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4.精选案例</a:t>
            </a:r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宋体" panose="02010600030101010101" pitchFamily="2" charset="-122"/>
              </a:rPr>
              <a:t>-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湖南宁乡教育局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54274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/>
          <a:stretch>
            <a:fillRect/>
          </a:stretch>
        </p:blipFill>
        <p:spPr bwMode="auto">
          <a:xfrm>
            <a:off x="942975" y="1689100"/>
            <a:ext cx="2747963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1690688"/>
            <a:ext cx="2752725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图片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690688"/>
            <a:ext cx="2652712" cy="152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图片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4027488"/>
            <a:ext cx="2773363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图片 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8" y="4056063"/>
            <a:ext cx="2557462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图片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7" b="7790"/>
          <a:stretch>
            <a:fillRect/>
          </a:stretch>
        </p:blipFill>
        <p:spPr bwMode="auto">
          <a:xfrm>
            <a:off x="7996238" y="4027488"/>
            <a:ext cx="2752725" cy="152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燕尾形箭头 42"/>
          <p:cNvSpPr/>
          <p:nvPr/>
        </p:nvSpPr>
        <p:spPr>
          <a:xfrm>
            <a:off x="3733800" y="2265363"/>
            <a:ext cx="700088" cy="473075"/>
          </a:xfrm>
          <a:prstGeom prst="notchedRightArrow">
            <a:avLst/>
          </a:prstGeom>
          <a:solidFill>
            <a:srgbClr val="81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90204" pitchFamily="34" charset="0"/>
              <a:buNone/>
              <a:defRPr/>
            </a:pPr>
            <a:endParaRPr kumimoji="1" lang="zh-CN" altLang="en-US"/>
          </a:p>
        </p:txBody>
      </p:sp>
      <p:sp>
        <p:nvSpPr>
          <p:cNvPr id="44" name="燕尾形箭头 43"/>
          <p:cNvSpPr/>
          <p:nvPr/>
        </p:nvSpPr>
        <p:spPr>
          <a:xfrm>
            <a:off x="7229475" y="2265363"/>
            <a:ext cx="700088" cy="473075"/>
          </a:xfrm>
          <a:prstGeom prst="notchedRightArrow">
            <a:avLst/>
          </a:prstGeom>
          <a:solidFill>
            <a:srgbClr val="81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90204" pitchFamily="34" charset="0"/>
              <a:buNone/>
              <a:defRPr/>
            </a:pPr>
            <a:endParaRPr kumimoji="1" lang="zh-CN" altLang="en-US"/>
          </a:p>
        </p:txBody>
      </p:sp>
      <p:sp>
        <p:nvSpPr>
          <p:cNvPr id="2" name="燕尾形箭头 1"/>
          <p:cNvSpPr/>
          <p:nvPr/>
        </p:nvSpPr>
        <p:spPr>
          <a:xfrm>
            <a:off x="3733800" y="4598988"/>
            <a:ext cx="700088" cy="473075"/>
          </a:xfrm>
          <a:prstGeom prst="notchedRightArrow">
            <a:avLst/>
          </a:prstGeom>
          <a:solidFill>
            <a:srgbClr val="81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dist">
              <a:buFont typeface="Arial" panose="020B0604020202090204" pitchFamily="34" charset="0"/>
              <a:buNone/>
              <a:defRPr/>
            </a:pPr>
            <a:endParaRPr kumimoji="1" lang="zh-CN" altLang="en-US"/>
          </a:p>
        </p:txBody>
      </p:sp>
      <p:sp>
        <p:nvSpPr>
          <p:cNvPr id="3" name="燕尾形箭头 2"/>
          <p:cNvSpPr/>
          <p:nvPr/>
        </p:nvSpPr>
        <p:spPr>
          <a:xfrm>
            <a:off x="7229475" y="4598988"/>
            <a:ext cx="700088" cy="473075"/>
          </a:xfrm>
          <a:prstGeom prst="notchedRightArrow">
            <a:avLst/>
          </a:prstGeom>
          <a:solidFill>
            <a:srgbClr val="81C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dist">
              <a:buFont typeface="Arial" panose="020B0604020202090204" pitchFamily="34" charset="0"/>
              <a:buNone/>
              <a:defRPr/>
            </a:pP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33450" y="3213100"/>
            <a:ext cx="2752725" cy="265113"/>
          </a:xfrm>
          <a:prstGeom prst="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宁乡支行与政府正式开启项目对接</a:t>
            </a:r>
            <a:endParaRPr lang="zh-CN" altLang="en-US" sz="1200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08500" y="3216275"/>
            <a:ext cx="2654300" cy="266700"/>
          </a:xfrm>
          <a:prstGeom prst="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学校试点完美落地</a:t>
            </a:r>
            <a:endParaRPr lang="zh-CN" altLang="en-US" sz="1200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96238" y="3228975"/>
            <a:ext cx="2752725" cy="265113"/>
          </a:xfrm>
          <a:prstGeom prst="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促成宁乡政府与腾讯达成合作共识</a:t>
            </a:r>
            <a:endParaRPr lang="zh-CN" altLang="en-US" sz="1200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4563" y="5499100"/>
            <a:ext cx="2787650" cy="279400"/>
          </a:xfrm>
          <a:prstGeom prst="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en-US" sz="12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宁乡市政府领导明确项目全面启动</a:t>
            </a:r>
            <a:endParaRPr lang="zh-CN" altLang="en-US" sz="1200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1688" y="5545138"/>
            <a:ext cx="2551112" cy="265112"/>
          </a:xfrm>
          <a:prstGeom prst="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en-US" sz="12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召集所有学校召开全面推广工作会</a:t>
            </a:r>
            <a:endParaRPr lang="zh-CN" altLang="en-US" sz="1200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96238" y="5541963"/>
            <a:ext cx="2752725" cy="265112"/>
          </a:xfrm>
          <a:prstGeom prst="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en-US" sz="12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数据库部署，全面落地实施</a:t>
            </a:r>
            <a:endParaRPr lang="zh-CN" altLang="en-US" sz="1200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</p:txBody>
      </p:sp>
      <p:sp>
        <p:nvSpPr>
          <p:cNvPr id="54290" name="文本框 9"/>
          <p:cNvSpPr txBox="1">
            <a:spLocks noChangeArrowheads="1"/>
          </p:cNvSpPr>
          <p:nvPr/>
        </p:nvSpPr>
        <p:spPr bwMode="auto">
          <a:xfrm>
            <a:off x="942975" y="1074738"/>
            <a:ext cx="2474913" cy="368300"/>
          </a:xfrm>
          <a:prstGeom prst="rect">
            <a:avLst/>
          </a:prstGeom>
          <a:solidFill>
            <a:srgbClr val="1457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chemeClr val="bg1"/>
                </a:solidFill>
              </a:rPr>
              <a:t>项目运营推进环环相扣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 noChangeArrowheads="1"/>
          </p:cNvSpPr>
          <p:nvPr>
            <p:ph type="title"/>
          </p:nvPr>
        </p:nvSpPr>
        <p:spPr>
          <a:xfrm>
            <a:off x="284163" y="2603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4.精选案例</a:t>
            </a:r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宋体" panose="02010600030101010101" pitchFamily="2" charset="-122"/>
              </a:rPr>
              <a:t>-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湖南宁乡教育局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55298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846263"/>
            <a:ext cx="3921125" cy="285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1841500"/>
            <a:ext cx="2451100" cy="28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1841500"/>
            <a:ext cx="381317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文本框 4"/>
          <p:cNvSpPr txBox="1">
            <a:spLocks noChangeArrowheads="1"/>
          </p:cNvSpPr>
          <p:nvPr/>
        </p:nvSpPr>
        <p:spPr bwMode="auto">
          <a:xfrm>
            <a:off x="2474913" y="5062538"/>
            <a:ext cx="74612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>
                <a:latin typeface="微软雅黑" pitchFamily="2" charset="-122"/>
                <a:ea typeface="微软雅黑" pitchFamily="2" charset="-122"/>
              </a:rPr>
              <a:t>组织全市基地校，按区域划分进行培训，学校参与度极高且互动积极</a:t>
            </a:r>
            <a:endParaRPr lang="zh-CN" altLang="en-US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55302" name="文本框 9"/>
          <p:cNvSpPr txBox="1">
            <a:spLocks noChangeArrowheads="1"/>
          </p:cNvSpPr>
          <p:nvPr/>
        </p:nvSpPr>
        <p:spPr bwMode="auto">
          <a:xfrm>
            <a:off x="627063" y="1154113"/>
            <a:ext cx="2011362" cy="368300"/>
          </a:xfrm>
          <a:prstGeom prst="rect">
            <a:avLst/>
          </a:prstGeom>
          <a:solidFill>
            <a:srgbClr val="1457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chemeClr val="bg1"/>
                </a:solidFill>
              </a:rPr>
              <a:t>培训现场互动积极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4762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1.背景概况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1111885"/>
            <a:ext cx="9063990" cy="51409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1"/>
          <p:cNvSpPr>
            <a:spLocks noGrp="1" noChangeArrowheads="1"/>
          </p:cNvSpPr>
          <p:nvPr>
            <p:ph type="title"/>
          </p:nvPr>
        </p:nvSpPr>
        <p:spPr>
          <a:xfrm>
            <a:off x="284163" y="2603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4.精选案例</a:t>
            </a:r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宋体" panose="02010600030101010101" pitchFamily="2" charset="-122"/>
              </a:rPr>
              <a:t>-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湖南宁乡教育局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56322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1530350"/>
            <a:ext cx="43783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1530350"/>
            <a:ext cx="26416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文本框 7"/>
          <p:cNvSpPr txBox="1">
            <a:spLocks noChangeArrowheads="1"/>
          </p:cNvSpPr>
          <p:nvPr/>
        </p:nvSpPr>
        <p:spPr bwMode="auto">
          <a:xfrm>
            <a:off x="652463" y="5076825"/>
            <a:ext cx="10252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每个学校宣传推广工作到位，有些院校甚至自主印制宣传物料。开学当天</a:t>
            </a:r>
            <a:r>
              <a:rPr lang="zh-CN" altLang="en-US" sz="1600">
                <a:latin typeface="微软雅黑" pitchFamily="2" charset="-122"/>
                <a:ea typeface="微软雅黑" pitchFamily="2" charset="-122"/>
              </a:rPr>
              <a:t>多数家长已家里提前完成缴费绑定及线上缴费工作，现场再无排队缴费现象。</a:t>
            </a:r>
            <a:endParaRPr lang="zh-CN" altLang="en-US" sz="1600"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56325" name="文本框 9"/>
          <p:cNvSpPr txBox="1">
            <a:spLocks noChangeArrowheads="1"/>
          </p:cNvSpPr>
          <p:nvPr/>
        </p:nvSpPr>
        <p:spPr bwMode="auto">
          <a:xfrm>
            <a:off x="652463" y="1079500"/>
            <a:ext cx="2468562" cy="368300"/>
          </a:xfrm>
          <a:prstGeom prst="rect">
            <a:avLst/>
          </a:prstGeom>
          <a:solidFill>
            <a:srgbClr val="1457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开学当天缴费进展顺利</a:t>
            </a:r>
            <a:endParaRPr lang="zh-CN" altLang="en-US" b="1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</p:txBody>
      </p:sp>
      <p:grpSp>
        <p:nvGrpSpPr>
          <p:cNvPr id="56326" name="组合 4"/>
          <p:cNvGrpSpPr/>
          <p:nvPr/>
        </p:nvGrpSpPr>
        <p:grpSpPr bwMode="auto">
          <a:xfrm>
            <a:off x="652463" y="1638300"/>
            <a:ext cx="2684462" cy="3243263"/>
            <a:chOff x="1407" y="2703"/>
            <a:chExt cx="4288" cy="5178"/>
          </a:xfrm>
        </p:grpSpPr>
        <p:pic>
          <p:nvPicPr>
            <p:cNvPr id="56327" name="图片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" y="2703"/>
              <a:ext cx="4288" cy="3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28" name="图片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" y="5706"/>
              <a:ext cx="2140" cy="2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29" name="图片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" y="5706"/>
              <a:ext cx="2305" cy="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1"/>
          <p:cNvSpPr>
            <a:spLocks noGrp="1" noChangeArrowheads="1"/>
          </p:cNvSpPr>
          <p:nvPr>
            <p:ph type="title"/>
          </p:nvPr>
        </p:nvSpPr>
        <p:spPr>
          <a:xfrm>
            <a:off x="284163" y="2603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4.精选案例</a:t>
            </a:r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宋体" panose="02010600030101010101" pitchFamily="2" charset="-122"/>
              </a:rPr>
              <a:t>-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湖南宁乡教育局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57346" name="文本框 9"/>
          <p:cNvSpPr txBox="1">
            <a:spLocks noChangeArrowheads="1"/>
          </p:cNvSpPr>
          <p:nvPr/>
        </p:nvSpPr>
        <p:spPr bwMode="auto">
          <a:xfrm>
            <a:off x="593725" y="1006475"/>
            <a:ext cx="1554163" cy="368300"/>
          </a:xfrm>
          <a:prstGeom prst="rect">
            <a:avLst/>
          </a:prstGeom>
          <a:solidFill>
            <a:srgbClr val="1457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媒体争相报道</a:t>
            </a:r>
            <a:endParaRPr lang="zh-CN" altLang="en-US" b="1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</p:txBody>
      </p:sp>
      <p:pic>
        <p:nvPicPr>
          <p:cNvPr id="5734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549400"/>
            <a:ext cx="231616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549400"/>
            <a:ext cx="3114675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3632200"/>
            <a:ext cx="3114675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549400"/>
            <a:ext cx="4732337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 noChangeArrowheads="1"/>
          </p:cNvSpPr>
          <p:nvPr>
            <p:ph type="title"/>
          </p:nvPr>
        </p:nvSpPr>
        <p:spPr>
          <a:xfrm>
            <a:off x="284163" y="2603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4.精选案例</a:t>
            </a:r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宋体" panose="02010600030101010101" pitchFamily="2" charset="-122"/>
              </a:rPr>
              <a:t>-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湖南宁乡教育局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58370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898525"/>
            <a:ext cx="2432050" cy="5267325"/>
          </a:xfrm>
          <a:prstGeom prst="rect">
            <a:avLst/>
          </a:prstGeom>
          <a:noFill/>
          <a:ln w="9525">
            <a:solidFill>
              <a:srgbClr val="60D5A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38" y="898525"/>
            <a:ext cx="2432050" cy="5267325"/>
          </a:xfrm>
          <a:prstGeom prst="rect">
            <a:avLst/>
          </a:prstGeom>
          <a:noFill/>
          <a:ln w="9525">
            <a:solidFill>
              <a:srgbClr val="60D5A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图片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882650"/>
            <a:ext cx="4879975" cy="5268913"/>
          </a:xfrm>
          <a:prstGeom prst="rect">
            <a:avLst/>
          </a:prstGeom>
          <a:noFill/>
          <a:ln w="9525">
            <a:solidFill>
              <a:srgbClr val="60D5A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 noChangeArrowheads="1"/>
          </p:cNvSpPr>
          <p:nvPr>
            <p:ph type="title"/>
          </p:nvPr>
        </p:nvSpPr>
        <p:spPr>
          <a:xfrm>
            <a:off x="284163" y="260350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4.精选案例-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长沙天华寄宿制学校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59394" name="组合 2"/>
          <p:cNvGrpSpPr/>
          <p:nvPr/>
        </p:nvGrpSpPr>
        <p:grpSpPr bwMode="auto">
          <a:xfrm>
            <a:off x="968375" y="2705100"/>
            <a:ext cx="10336213" cy="3217863"/>
            <a:chOff x="856857" y="2981324"/>
            <a:chExt cx="10336780" cy="3217253"/>
          </a:xfrm>
        </p:grpSpPr>
        <p:pic>
          <p:nvPicPr>
            <p:cNvPr id="59395" name="图片 66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1214" y="2981324"/>
              <a:ext cx="5162423" cy="3215947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396" name="图片 67" descr="tim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57" y="2985770"/>
              <a:ext cx="5069158" cy="3212807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397" name="文本框 3"/>
          <p:cNvSpPr txBox="1">
            <a:spLocks noChangeArrowheads="1"/>
          </p:cNvSpPr>
          <p:nvPr/>
        </p:nvSpPr>
        <p:spPr bwMode="auto">
          <a:xfrm>
            <a:off x="563563" y="1131888"/>
            <a:ext cx="1106487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</a:rPr>
              <a:t>天华寄宿制学校是长沙有名的私立学校，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拥有良好的社会声誉、稳定的生源以及学费收入，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</a:rPr>
              <a:t>多家同业开发了各类APP缴费模式来争取学费代缴。农行“智慧教育缴费”系统</a:t>
            </a:r>
            <a:r>
              <a:rPr lang="zh-CN" altLang="en-US" sz="1600" b="1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</a:rPr>
              <a:t>凭借简洁的操作和独特的功能在激烈的角逐中最终脱颖而出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</a:rPr>
              <a:t>，成为该校</a:t>
            </a:r>
            <a:r>
              <a:rPr lang="zh-CN" altLang="en-US" sz="1600" b="1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</a:rPr>
              <a:t>唯一签约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</a:rPr>
              <a:t>的智慧教育缴费平台。</a:t>
            </a:r>
            <a:endParaRPr lang="zh-CN" altLang="en-US" sz="1600">
              <a:solidFill>
                <a:srgbClr val="606B9A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 noChangeArrowheads="1"/>
          </p:cNvSpPr>
          <p:nvPr>
            <p:ph type="title"/>
          </p:nvPr>
        </p:nvSpPr>
        <p:spPr>
          <a:xfrm>
            <a:off x="284163" y="260648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4.精选案例-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长沙天华寄宿制学校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60418" name="组合 16"/>
          <p:cNvGrpSpPr/>
          <p:nvPr/>
        </p:nvGrpSpPr>
        <p:grpSpPr bwMode="auto">
          <a:xfrm>
            <a:off x="2219325" y="3527425"/>
            <a:ext cx="8001000" cy="2344738"/>
            <a:chOff x="1705512" y="1657985"/>
            <a:chExt cx="8001732" cy="2344172"/>
          </a:xfrm>
        </p:grpSpPr>
        <p:grpSp>
          <p:nvGrpSpPr>
            <p:cNvPr id="60419" name="组合 3"/>
            <p:cNvGrpSpPr/>
            <p:nvPr/>
          </p:nvGrpSpPr>
          <p:grpSpPr bwMode="auto">
            <a:xfrm>
              <a:off x="4772610" y="1657985"/>
              <a:ext cx="1867535" cy="2344171"/>
              <a:chOff x="5138420" y="1657985"/>
              <a:chExt cx="1867535" cy="2344171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5138420" y="1657985"/>
                <a:ext cx="1858797" cy="1858853"/>
                <a:chOff x="1964" y="2129"/>
                <a:chExt cx="2340" cy="2340"/>
              </a:xfrm>
              <a:solidFill>
                <a:srgbClr val="3A69DE"/>
              </a:solidFill>
            </p:grpSpPr>
            <p:sp>
              <p:nvSpPr>
                <p:cNvPr id="25" name="椭圆 24"/>
                <p:cNvSpPr/>
                <p:nvPr/>
              </p:nvSpPr>
              <p:spPr>
                <a:xfrm>
                  <a:off x="1964" y="2129"/>
                  <a:ext cx="2340" cy="23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000" noProof="1"/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2094" y="2259"/>
                  <a:ext cx="2079" cy="2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000" noProof="1"/>
                </a:p>
              </p:txBody>
            </p:sp>
          </p:grpSp>
          <p:sp>
            <p:nvSpPr>
              <p:cNvPr id="60421" name="文本框 6"/>
              <p:cNvSpPr txBox="1">
                <a:spLocks noChangeArrowheads="1"/>
              </p:cNvSpPr>
              <p:nvPr/>
            </p:nvSpPr>
            <p:spPr bwMode="auto">
              <a:xfrm>
                <a:off x="5296497" y="2325663"/>
                <a:ext cx="1709458" cy="523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>
                    <a:solidFill>
                      <a:schemeClr val="bg1"/>
                    </a:solidFill>
                  </a:rPr>
                  <a:t>&gt;9770</a:t>
                </a:r>
                <a:r>
                  <a:rPr lang="zh-CN" altLang="en-US" sz="2800">
                    <a:solidFill>
                      <a:schemeClr val="bg1"/>
                    </a:solidFill>
                  </a:rPr>
                  <a:t>笔</a:t>
                </a:r>
                <a:endParaRPr lang="zh-CN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60422" name="文本框 8"/>
              <p:cNvSpPr txBox="1">
                <a:spLocks noChangeArrowheads="1"/>
              </p:cNvSpPr>
              <p:nvPr/>
            </p:nvSpPr>
            <p:spPr bwMode="auto">
              <a:xfrm>
                <a:off x="5394345" y="3632769"/>
                <a:ext cx="1393303" cy="369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rgbClr val="606B9A"/>
                    </a:solidFill>
                  </a:rPr>
                  <a:t>总缴费笔数</a:t>
                </a:r>
                <a:endParaRPr lang="zh-CN" altLang="en-US">
                  <a:solidFill>
                    <a:srgbClr val="606B9A"/>
                  </a:solidFill>
                </a:endParaRPr>
              </a:p>
            </p:txBody>
          </p:sp>
        </p:grpSp>
        <p:grpSp>
          <p:nvGrpSpPr>
            <p:cNvPr id="60423" name="组合 10"/>
            <p:cNvGrpSpPr/>
            <p:nvPr/>
          </p:nvGrpSpPr>
          <p:grpSpPr bwMode="auto">
            <a:xfrm>
              <a:off x="7848599" y="1657986"/>
              <a:ext cx="1858645" cy="2344156"/>
              <a:chOff x="7848599" y="1657986"/>
              <a:chExt cx="1858645" cy="234415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7848599" y="1657986"/>
                <a:ext cx="1858645" cy="1858709"/>
                <a:chOff x="1964" y="2129"/>
                <a:chExt cx="2340" cy="2340"/>
              </a:xfrm>
              <a:solidFill>
                <a:srgbClr val="FFC000"/>
              </a:solidFill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1964" y="2129"/>
                  <a:ext cx="2340" cy="23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000" noProof="1"/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2094" y="2259"/>
                  <a:ext cx="2079" cy="2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000" noProof="1"/>
                </a:p>
              </p:txBody>
            </p:sp>
          </p:grpSp>
          <p:sp>
            <p:nvSpPr>
              <p:cNvPr id="60425" name="文本框 7"/>
              <p:cNvSpPr txBox="1">
                <a:spLocks noChangeArrowheads="1"/>
              </p:cNvSpPr>
              <p:nvPr/>
            </p:nvSpPr>
            <p:spPr bwMode="auto">
              <a:xfrm>
                <a:off x="7924057" y="2325612"/>
                <a:ext cx="1707729" cy="523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bg1"/>
                    </a:solidFill>
                  </a:rPr>
                  <a:t>&gt;</a:t>
                </a:r>
                <a:r>
                  <a:rPr lang="en-US" altLang="zh-CN" sz="2800">
                    <a:solidFill>
                      <a:schemeClr val="bg1"/>
                    </a:solidFill>
                    <a:sym typeface="宋体" panose="02010600030101010101" pitchFamily="2" charset="-122"/>
                  </a:rPr>
                  <a:t>70</a:t>
                </a:r>
                <a:r>
                  <a:rPr lang="en-US" altLang="zh-CN" sz="2800">
                    <a:solidFill>
                      <a:schemeClr val="bg1"/>
                    </a:solidFill>
                  </a:rPr>
                  <a:t>00</a:t>
                </a:r>
                <a:r>
                  <a:rPr lang="zh-CN" altLang="en-US" sz="2800">
                    <a:solidFill>
                      <a:schemeClr val="bg1"/>
                    </a:solidFill>
                    <a:sym typeface="宋体" panose="02010600030101010101" pitchFamily="2" charset="-122"/>
                  </a:rPr>
                  <a:t>万</a:t>
                </a:r>
                <a:endParaRPr lang="zh-CN" altLang="en-US" sz="2800">
                  <a:solidFill>
                    <a:schemeClr val="bg1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60426" name="文本框 9"/>
              <p:cNvSpPr txBox="1">
                <a:spLocks noChangeArrowheads="1"/>
              </p:cNvSpPr>
              <p:nvPr/>
            </p:nvSpPr>
            <p:spPr bwMode="auto">
              <a:xfrm>
                <a:off x="8161112" y="3632783"/>
                <a:ext cx="1393304" cy="369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rgbClr val="606B9A"/>
                    </a:solidFill>
                  </a:rPr>
                  <a:t>总缴费金额</a:t>
                </a:r>
                <a:endParaRPr lang="zh-CN" altLang="en-US">
                  <a:solidFill>
                    <a:srgbClr val="606B9A"/>
                  </a:solidFill>
                </a:endParaRPr>
              </a:p>
            </p:txBody>
          </p:sp>
        </p:grpSp>
        <p:grpSp>
          <p:nvGrpSpPr>
            <p:cNvPr id="60427" name="组合 2"/>
            <p:cNvGrpSpPr/>
            <p:nvPr/>
          </p:nvGrpSpPr>
          <p:grpSpPr bwMode="auto">
            <a:xfrm>
              <a:off x="1705512" y="1657986"/>
              <a:ext cx="1858645" cy="2344171"/>
              <a:chOff x="2268221" y="1657986"/>
              <a:chExt cx="1858645" cy="2344171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268221" y="1657986"/>
                <a:ext cx="1858645" cy="1858861"/>
                <a:chOff x="1964" y="2129"/>
                <a:chExt cx="2340" cy="2340"/>
              </a:xfrm>
              <a:solidFill>
                <a:srgbClr val="606B9A"/>
              </a:solidFill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1964" y="2129"/>
                  <a:ext cx="2340" cy="23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000" noProof="1"/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2094" y="2259"/>
                  <a:ext cx="2079" cy="20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000" noProof="1"/>
                </a:p>
              </p:txBody>
            </p:sp>
          </p:grpSp>
          <p:sp>
            <p:nvSpPr>
              <p:cNvPr id="60429" name="文本框 4"/>
              <p:cNvSpPr txBox="1">
                <a:spLocks noChangeArrowheads="1"/>
              </p:cNvSpPr>
              <p:nvPr/>
            </p:nvSpPr>
            <p:spPr bwMode="auto">
              <a:xfrm>
                <a:off x="2400074" y="2325666"/>
                <a:ext cx="1607649" cy="52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>
                    <a:solidFill>
                      <a:schemeClr val="bg1"/>
                    </a:solidFill>
                  </a:rPr>
                  <a:t>&gt;3000</a:t>
                </a:r>
                <a:r>
                  <a:rPr lang="zh-CN" altLang="en-US" sz="2800">
                    <a:solidFill>
                      <a:schemeClr val="bg1"/>
                    </a:solidFill>
                  </a:rPr>
                  <a:t>名</a:t>
                </a:r>
                <a:endParaRPr lang="zh-CN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60430" name="文本框 5"/>
              <p:cNvSpPr txBox="1">
                <a:spLocks noChangeArrowheads="1"/>
              </p:cNvSpPr>
              <p:nvPr/>
            </p:nvSpPr>
            <p:spPr bwMode="auto">
              <a:xfrm>
                <a:off x="2501358" y="3632768"/>
                <a:ext cx="1393303" cy="369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rgbClr val="606B9A"/>
                    </a:solidFill>
                  </a:rPr>
                  <a:t>覆盖学生数</a:t>
                </a:r>
                <a:endParaRPr lang="zh-CN" altLang="en-US">
                  <a:solidFill>
                    <a:srgbClr val="606B9A"/>
                  </a:solidFill>
                </a:endParaRPr>
              </a:p>
            </p:txBody>
          </p:sp>
        </p:grpSp>
      </p:grpSp>
      <p:sp>
        <p:nvSpPr>
          <p:cNvPr id="60431" name="文本框 14"/>
          <p:cNvSpPr txBox="1">
            <a:spLocks noChangeArrowheads="1"/>
          </p:cNvSpPr>
          <p:nvPr/>
        </p:nvSpPr>
        <p:spPr bwMode="auto">
          <a:xfrm>
            <a:off x="284163" y="1344613"/>
            <a:ext cx="11453812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82550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2018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春季学费缴纳全面采取微信线上缴纳的方式进行，原有存折批扣和现金缴纳方式已关闭，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月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日至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月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22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日，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20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天收取学费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2210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万元；</a:t>
            </a:r>
            <a:endParaRPr lang="en-US" altLang="zh-CN" sz="1600">
              <a:solidFill>
                <a:srgbClr val="606B9A"/>
              </a:solidFill>
              <a:latin typeface="微软雅黑" pitchFamily="2" charset="-122"/>
              <a:ea typeface="微软雅黑" pitchFamily="2" charset="-122"/>
            </a:endParaRPr>
          </a:p>
          <a:p>
            <a:pPr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2018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年秋季，天华学校继续采用智慧缴费系统，从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7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月开始系统收费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2400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万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;</a:t>
            </a:r>
            <a:endParaRPr lang="en-US" altLang="zh-CN" sz="1600">
              <a:solidFill>
                <a:srgbClr val="606B9A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2019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年春季缴费，开启收费后的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15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天时间内即完成收费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2400</a:t>
            </a:r>
            <a:r>
              <a: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万</a:t>
            </a:r>
            <a:r>
              <a: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rPr>
              <a:t>;</a:t>
            </a:r>
            <a:endParaRPr lang="en-US" altLang="zh-CN" sz="1600">
              <a:solidFill>
                <a:srgbClr val="606B9A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1600">
              <a:solidFill>
                <a:srgbClr val="606B9A"/>
              </a:solidFill>
              <a:latin typeface="微软雅黑" pitchFamily="2" charset="-122"/>
              <a:ea typeface="微软雅黑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 noChangeArrowheads="1"/>
          </p:cNvSpPr>
          <p:nvPr>
            <p:ph type="title"/>
          </p:nvPr>
        </p:nvSpPr>
        <p:spPr>
          <a:xfrm>
            <a:off x="284163" y="260350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4.精选案例-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长沙天华寄宿制学校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61442" name="组合 19"/>
          <p:cNvGrpSpPr/>
          <p:nvPr/>
        </p:nvGrpSpPr>
        <p:grpSpPr bwMode="auto">
          <a:xfrm>
            <a:off x="4745038" y="5783263"/>
            <a:ext cx="2701925" cy="382587"/>
            <a:chOff x="1517839" y="1443264"/>
            <a:chExt cx="2574846" cy="364904"/>
          </a:xfrm>
        </p:grpSpPr>
        <p:grpSp>
          <p:nvGrpSpPr>
            <p:cNvPr id="61443" name="组合 20"/>
            <p:cNvGrpSpPr/>
            <p:nvPr/>
          </p:nvGrpSpPr>
          <p:grpSpPr bwMode="auto">
            <a:xfrm>
              <a:off x="1517839" y="1443264"/>
              <a:ext cx="883504" cy="364904"/>
              <a:chOff x="1517839" y="1443264"/>
              <a:chExt cx="883504" cy="364904"/>
            </a:xfrm>
          </p:grpSpPr>
          <p:sp>
            <p:nvSpPr>
              <p:cNvPr id="36" name="矩形 2"/>
              <p:cNvSpPr>
                <a:spLocks noChangeArrowheads="1"/>
              </p:cNvSpPr>
              <p:nvPr/>
            </p:nvSpPr>
            <p:spPr bwMode="auto">
              <a:xfrm>
                <a:off x="1764431" y="1443264"/>
                <a:ext cx="636905" cy="364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rgbClr val="7E87AE"/>
                    </a:solidFill>
                    <a:latin typeface="微软雅黑" pitchFamily="2" charset="-122"/>
                    <a:ea typeface="微软雅黑" pitchFamily="2" charset="-122"/>
                    <a:sym typeface="宋体" panose="02010600030101010101" pitchFamily="2" charset="-122"/>
                  </a:rPr>
                  <a:t>过去</a:t>
                </a:r>
                <a:endParaRPr lang="zh-CN" altLang="en-US">
                  <a:solidFill>
                    <a:srgbClr val="7E87A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7" name="Rectangle 13"/>
              <p:cNvSpPr>
                <a:spLocks noChangeArrowheads="1"/>
              </p:cNvSpPr>
              <p:nvPr/>
            </p:nvSpPr>
            <p:spPr bwMode="auto">
              <a:xfrm flipH="1">
                <a:off x="1517839" y="1521999"/>
                <a:ext cx="202720" cy="211978"/>
              </a:xfrm>
              <a:prstGeom prst="rect">
                <a:avLst/>
              </a:prstGeom>
              <a:solidFill>
                <a:srgbClr val="7E87AE"/>
              </a:solidFill>
              <a:ln>
                <a:noFill/>
              </a:ln>
            </p:spPr>
            <p:txBody>
              <a:bodyPr anchor="ctr"/>
              <a:lstStyle/>
              <a:p>
                <a:endParaRPr lang="zh-CN" altLang="en-US" sz="3305" noProof="1">
                  <a:latin typeface="微软雅黑" pitchFamily="2" charset="-122"/>
                  <a:ea typeface="微软雅黑" pitchFamily="2" charset="-122"/>
                </a:endParaRPr>
              </a:p>
            </p:txBody>
          </p:sp>
        </p:grpSp>
        <p:grpSp>
          <p:nvGrpSpPr>
            <p:cNvPr id="61446" name="组合 28"/>
            <p:cNvGrpSpPr/>
            <p:nvPr/>
          </p:nvGrpSpPr>
          <p:grpSpPr bwMode="auto">
            <a:xfrm>
              <a:off x="3211304" y="1443264"/>
              <a:ext cx="881381" cy="364904"/>
              <a:chOff x="3636961" y="1443264"/>
              <a:chExt cx="881381" cy="364904"/>
            </a:xfrm>
          </p:grpSpPr>
          <p:sp>
            <p:nvSpPr>
              <p:cNvPr id="30" name="Rectangle 12"/>
              <p:cNvSpPr>
                <a:spLocks noChangeArrowheads="1"/>
              </p:cNvSpPr>
              <p:nvPr/>
            </p:nvSpPr>
            <p:spPr bwMode="auto">
              <a:xfrm flipH="1">
                <a:off x="3636359" y="1521999"/>
                <a:ext cx="205746" cy="211978"/>
              </a:xfrm>
              <a:prstGeom prst="rect">
                <a:avLst/>
              </a:prstGeom>
              <a:solidFill>
                <a:srgbClr val="3A69DE"/>
              </a:solidFill>
              <a:ln>
                <a:noFill/>
              </a:ln>
            </p:spPr>
            <p:txBody>
              <a:bodyPr anchor="ctr"/>
              <a:lstStyle/>
              <a:p>
                <a:endParaRPr lang="zh-CN" altLang="en-US" sz="3305" noProof="1">
                  <a:latin typeface="微软雅黑" pitchFamily="2" charset="-122"/>
                  <a:ea typeface="微软雅黑" pitchFamily="2" charset="-122"/>
                </a:endParaRPr>
              </a:p>
            </p:txBody>
          </p:sp>
          <p:sp>
            <p:nvSpPr>
              <p:cNvPr id="35" name="矩形 2"/>
              <p:cNvSpPr>
                <a:spLocks noChangeArrowheads="1"/>
              </p:cNvSpPr>
              <p:nvPr/>
            </p:nvSpPr>
            <p:spPr bwMode="auto">
              <a:xfrm>
                <a:off x="3881438" y="1443264"/>
                <a:ext cx="636904" cy="364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rgbClr val="3A69DE"/>
                    </a:solidFill>
                    <a:latin typeface="微软雅黑" pitchFamily="2" charset="-122"/>
                    <a:ea typeface="微软雅黑" pitchFamily="2" charset="-122"/>
                    <a:sym typeface="宋体" panose="02010600030101010101" pitchFamily="2" charset="-122"/>
                  </a:rPr>
                  <a:t>现在</a:t>
                </a:r>
                <a:endParaRPr lang="zh-CN" altLang="en-US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61449" name="组合 37"/>
          <p:cNvGrpSpPr/>
          <p:nvPr/>
        </p:nvGrpSpPr>
        <p:grpSpPr bwMode="auto">
          <a:xfrm>
            <a:off x="788988" y="922338"/>
            <a:ext cx="10614025" cy="4440237"/>
            <a:chOff x="1151467" y="2030452"/>
            <a:chExt cx="10111317" cy="4229762"/>
          </a:xfrm>
        </p:grpSpPr>
        <p:cxnSp>
          <p:nvCxnSpPr>
            <p:cNvPr id="61450" name="MH_Other_1"/>
            <p:cNvCxnSpPr>
              <a:cxnSpLocks noChangeShapeType="1"/>
            </p:cNvCxnSpPr>
            <p:nvPr/>
          </p:nvCxnSpPr>
          <p:spPr bwMode="auto">
            <a:xfrm>
              <a:off x="1151467" y="5626977"/>
              <a:ext cx="10111317" cy="0"/>
            </a:xfrm>
            <a:prstGeom prst="line">
              <a:avLst/>
            </a:prstGeom>
            <a:noFill/>
            <a:ln w="25400">
              <a:solidFill>
                <a:srgbClr val="7E87AE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TextBox 1"/>
            <p:cNvSpPr>
              <a:spLocks noChangeArrowheads="1"/>
            </p:cNvSpPr>
            <p:nvPr/>
          </p:nvSpPr>
          <p:spPr bwMode="auto">
            <a:xfrm>
              <a:off x="8669169" y="5798978"/>
              <a:ext cx="2505901" cy="4612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7981" tIns="63990" rIns="127981" bIns="639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300" b="1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合作银行分流缴费</a:t>
              </a:r>
              <a:endParaRPr lang="zh-CN" altLang="en-US" sz="2300" b="1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" name="矩形 3"/>
            <p:cNvSpPr>
              <a:spLocks noChangeArrowheads="1"/>
            </p:cNvSpPr>
            <p:nvPr/>
          </p:nvSpPr>
          <p:spPr bwMode="auto">
            <a:xfrm>
              <a:off x="5522048" y="5798978"/>
              <a:ext cx="1376204" cy="4612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7981" tIns="63990" rIns="127981" bIns="63990">
              <a:spAutoFit/>
            </a:bodyPr>
            <a:lstStyle/>
            <a:p>
              <a:pPr algn="ctr"/>
              <a:r>
                <a:rPr lang="zh-CN" altLang="en-US" sz="2310" b="1" noProof="1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人力成本</a:t>
              </a:r>
              <a:endParaRPr lang="zh-CN" altLang="en-US" sz="2310" b="1" noProof="1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 flipH="1">
              <a:off x="2694025" y="5239446"/>
              <a:ext cx="719860" cy="394697"/>
            </a:xfrm>
            <a:prstGeom prst="rect">
              <a:avLst/>
            </a:prstGeom>
            <a:solidFill>
              <a:srgbClr val="3A69DE"/>
            </a:solidFill>
            <a:ln>
              <a:noFill/>
            </a:ln>
          </p:spPr>
          <p:txBody>
            <a:bodyPr lIns="127981" tIns="63990" rIns="127981" bIns="63990" anchor="ctr"/>
            <a:lstStyle/>
            <a:p>
              <a:endParaRPr lang="zh-CN" altLang="en-US" sz="3305" noProof="1"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 flipH="1">
              <a:off x="1804786" y="3330987"/>
              <a:ext cx="716836" cy="2303156"/>
            </a:xfrm>
            <a:prstGeom prst="rect">
              <a:avLst/>
            </a:prstGeom>
            <a:solidFill>
              <a:srgbClr val="7E87AE"/>
            </a:solidFill>
            <a:ln>
              <a:noFill/>
            </a:ln>
          </p:spPr>
          <p:txBody>
            <a:bodyPr lIns="127981" tIns="63990" rIns="127981" bIns="63990" anchor="ctr"/>
            <a:lstStyle/>
            <a:p>
              <a:endParaRPr lang="zh-CN" altLang="en-US" sz="3305" noProof="1"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44" name="Rectangle 16"/>
            <p:cNvSpPr>
              <a:spLocks noChangeArrowheads="1"/>
            </p:cNvSpPr>
            <p:nvPr/>
          </p:nvSpPr>
          <p:spPr bwMode="auto">
            <a:xfrm flipH="1">
              <a:off x="6284253" y="5573653"/>
              <a:ext cx="716836" cy="60490"/>
            </a:xfrm>
            <a:prstGeom prst="rect">
              <a:avLst/>
            </a:prstGeom>
            <a:solidFill>
              <a:srgbClr val="3A69DE"/>
            </a:solidFill>
            <a:ln>
              <a:noFill/>
            </a:ln>
          </p:spPr>
          <p:txBody>
            <a:bodyPr lIns="127981" tIns="63990" rIns="127981" bIns="63990" anchor="ctr"/>
            <a:lstStyle/>
            <a:p>
              <a:endParaRPr lang="zh-CN" altLang="en-US" sz="3305" noProof="1"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45" name="Rectangle 17"/>
            <p:cNvSpPr>
              <a:spLocks noChangeArrowheads="1"/>
            </p:cNvSpPr>
            <p:nvPr/>
          </p:nvSpPr>
          <p:spPr bwMode="auto">
            <a:xfrm flipH="1">
              <a:off x="5393501" y="4013011"/>
              <a:ext cx="719860" cy="1621132"/>
            </a:xfrm>
            <a:prstGeom prst="rect">
              <a:avLst/>
            </a:prstGeom>
            <a:solidFill>
              <a:srgbClr val="7E87AE"/>
            </a:solidFill>
            <a:ln>
              <a:noFill/>
            </a:ln>
          </p:spPr>
          <p:txBody>
            <a:bodyPr lIns="127981" tIns="63990" rIns="127981" bIns="63990" anchor="ctr"/>
            <a:lstStyle/>
            <a:p>
              <a:endParaRPr lang="zh-CN" altLang="en-US" sz="3305" noProof="1"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46" name="Rectangle 20"/>
            <p:cNvSpPr>
              <a:spLocks noChangeArrowheads="1"/>
            </p:cNvSpPr>
            <p:nvPr/>
          </p:nvSpPr>
          <p:spPr bwMode="auto">
            <a:xfrm flipH="1">
              <a:off x="9998491" y="2839505"/>
              <a:ext cx="719860" cy="2794637"/>
            </a:xfrm>
            <a:prstGeom prst="rect">
              <a:avLst/>
            </a:prstGeom>
            <a:solidFill>
              <a:srgbClr val="3A69DE"/>
            </a:solidFill>
            <a:ln>
              <a:noFill/>
            </a:ln>
          </p:spPr>
          <p:txBody>
            <a:bodyPr lIns="127981" tIns="63990" rIns="127981" bIns="63990" anchor="ctr"/>
            <a:lstStyle/>
            <a:p>
              <a:endParaRPr lang="zh-CN" altLang="en-US" sz="3305" noProof="1"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47" name="Rectangle 21"/>
            <p:cNvSpPr>
              <a:spLocks noChangeArrowheads="1"/>
            </p:cNvSpPr>
            <p:nvPr/>
          </p:nvSpPr>
          <p:spPr bwMode="auto">
            <a:xfrm flipH="1">
              <a:off x="9116813" y="5067049"/>
              <a:ext cx="719860" cy="567093"/>
            </a:xfrm>
            <a:prstGeom prst="rect">
              <a:avLst/>
            </a:prstGeom>
            <a:solidFill>
              <a:srgbClr val="7E87AE"/>
            </a:solidFill>
            <a:ln>
              <a:noFill/>
            </a:ln>
          </p:spPr>
          <p:txBody>
            <a:bodyPr lIns="127981" tIns="63990" rIns="127981" bIns="63990" anchor="ctr"/>
            <a:lstStyle/>
            <a:p>
              <a:endParaRPr lang="zh-CN" altLang="en-US" sz="3305" noProof="1"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48" name="矩形 2"/>
            <p:cNvSpPr>
              <a:spLocks noChangeArrowheads="1"/>
            </p:cNvSpPr>
            <p:nvPr/>
          </p:nvSpPr>
          <p:spPr bwMode="auto">
            <a:xfrm>
              <a:off x="1910648" y="5798978"/>
              <a:ext cx="1376204" cy="4612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7981" tIns="63990" rIns="127981" bIns="639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300" b="1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时间成本</a:t>
              </a:r>
              <a:endParaRPr lang="zh-CN" altLang="en-US" sz="2300" b="1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9" name="矩形 2"/>
            <p:cNvSpPr>
              <a:spLocks noChangeArrowheads="1"/>
            </p:cNvSpPr>
            <p:nvPr/>
          </p:nvSpPr>
          <p:spPr bwMode="auto">
            <a:xfrm>
              <a:off x="1655066" y="2828920"/>
              <a:ext cx="1016274" cy="3825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7981" tIns="63990" rIns="127981" bIns="63990">
              <a:spAutoFit/>
            </a:bodyPr>
            <a:lstStyle/>
            <a:p>
              <a:pPr algn="ctr"/>
              <a:r>
                <a:rPr lang="zh-CN" altLang="en-US" sz="1680" noProof="1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约</a:t>
              </a:r>
              <a:r>
                <a:rPr lang="en-US" altLang="zh-CN" sz="1680" noProof="1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2</a:t>
              </a:r>
              <a:r>
                <a:rPr lang="zh-CN" altLang="en-US" sz="1680" noProof="1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个月</a:t>
              </a:r>
              <a:endParaRPr lang="zh-CN" altLang="en-US" sz="1680" noProof="1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0" name="矩形 2"/>
            <p:cNvSpPr>
              <a:spLocks noChangeArrowheads="1"/>
            </p:cNvSpPr>
            <p:nvPr/>
          </p:nvSpPr>
          <p:spPr bwMode="auto">
            <a:xfrm>
              <a:off x="2704611" y="4693523"/>
              <a:ext cx="713811" cy="3810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7981" tIns="63990" rIns="127981" bIns="63990">
              <a:spAutoFit/>
            </a:bodyPr>
            <a:lstStyle/>
            <a:p>
              <a:r>
                <a:rPr lang="en-US" altLang="zh-CN" sz="1680" noProof="1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10</a:t>
              </a:r>
              <a:r>
                <a:rPr lang="zh-CN" altLang="en-US" sz="1680" noProof="1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天</a:t>
              </a:r>
              <a:endParaRPr lang="zh-CN" altLang="en-US" sz="1680" noProof="1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" name="矩形 2"/>
            <p:cNvSpPr>
              <a:spLocks noChangeArrowheads="1"/>
            </p:cNvSpPr>
            <p:nvPr/>
          </p:nvSpPr>
          <p:spPr bwMode="auto">
            <a:xfrm>
              <a:off x="5174217" y="3219080"/>
              <a:ext cx="1137259" cy="86198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7981" tIns="63990" rIns="127981" bIns="639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缴费期间</a:t>
              </a:r>
              <a:endPara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  <a:p>
              <a:pPr algn="ctr"/>
              <a:r>
                <a:rPr lang="zh-CN" altLang="en-US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加班人数</a:t>
              </a:r>
              <a:endPara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3~4</a:t>
              </a:r>
              <a:r>
                <a:rPr lang="zh-CN" altLang="en-US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人</a:t>
              </a:r>
              <a:r>
                <a:rPr lang="en-US" altLang="zh-CN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/</a:t>
              </a:r>
              <a:r>
                <a:rPr lang="zh-CN" altLang="en-US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天</a:t>
              </a:r>
              <a:endPara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矩形 2"/>
            <p:cNvSpPr>
              <a:spLocks noChangeArrowheads="1"/>
            </p:cNvSpPr>
            <p:nvPr/>
          </p:nvSpPr>
          <p:spPr bwMode="auto">
            <a:xfrm>
              <a:off x="6108825" y="4772160"/>
              <a:ext cx="1064668" cy="86198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7981" tIns="63990" rIns="127981" bIns="639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缴费期间</a:t>
              </a:r>
              <a:endParaRPr lang="en-US" altLang="zh-CN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  <a:p>
              <a:pPr algn="ctr"/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加班人数</a:t>
              </a:r>
              <a:endParaRPr lang="en-US" altLang="zh-CN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0</a:t>
              </a:r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人</a:t>
              </a:r>
              <a:r>
                <a:rPr lang="en-US" altLang="zh-CN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/</a:t>
              </a:r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天</a:t>
              </a:r>
              <a:endParaRPr lang="zh-CN" altLang="en-US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" name="矩形 2"/>
            <p:cNvSpPr>
              <a:spLocks noChangeArrowheads="1"/>
            </p:cNvSpPr>
            <p:nvPr/>
          </p:nvSpPr>
          <p:spPr bwMode="auto">
            <a:xfrm>
              <a:off x="8767469" y="4306387"/>
              <a:ext cx="1285465" cy="616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7981" tIns="63990" rIns="127981" bIns="639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约总额度</a:t>
              </a:r>
              <a:endParaRPr lang="en-US" altLang="zh-CN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20%</a:t>
              </a:r>
              <a:r>
                <a:rPr lang="zh-CN" altLang="en-US" sz="1600">
                  <a:solidFill>
                    <a:srgbClr val="606B9A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的流水</a:t>
              </a:r>
              <a:endParaRPr lang="zh-CN" altLang="en-US" sz="1600">
                <a:solidFill>
                  <a:srgbClr val="606B9A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矩形 2"/>
            <p:cNvSpPr>
              <a:spLocks noChangeArrowheads="1"/>
            </p:cNvSpPr>
            <p:nvPr/>
          </p:nvSpPr>
          <p:spPr bwMode="auto">
            <a:xfrm>
              <a:off x="9724762" y="2030452"/>
              <a:ext cx="1283953" cy="6154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7981" tIns="63990" rIns="127981" bIns="639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约总额度</a:t>
              </a:r>
              <a:endParaRPr lang="en-US" altLang="zh-CN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98%</a:t>
              </a:r>
              <a:r>
                <a:rPr lang="zh-CN" altLang="en-US" sz="1600">
                  <a:solidFill>
                    <a:srgbClr val="3A69DE"/>
                  </a:solidFill>
                  <a:latin typeface="微软雅黑" pitchFamily="2" charset="-122"/>
                  <a:ea typeface="微软雅黑" pitchFamily="2" charset="-122"/>
                  <a:sym typeface="宋体" panose="02010600030101010101" pitchFamily="2" charset="-122"/>
                </a:rPr>
                <a:t>的流水</a:t>
              </a:r>
              <a:endParaRPr lang="zh-CN" altLang="en-US" sz="1600">
                <a:solidFill>
                  <a:srgbClr val="3A69DE"/>
                </a:solidFill>
                <a:latin typeface="微软雅黑" pitchFamily="2" charset="-122"/>
                <a:ea typeface="微软雅黑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图片 7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076450"/>
            <a:ext cx="2708275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矩形 1"/>
          <p:cNvSpPr>
            <a:spLocks noChangeArrowheads="1"/>
          </p:cNvSpPr>
          <p:nvPr/>
        </p:nvSpPr>
        <p:spPr bwMode="auto">
          <a:xfrm>
            <a:off x="5253038" y="3813175"/>
            <a:ext cx="6096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/>
              <a:t>【班主任</a:t>
            </a:r>
            <a:r>
              <a:rPr lang="zh-CN" altLang="en-US"/>
              <a:t>账号】</a:t>
            </a:r>
            <a:endParaRPr lang="en-US" altLang="zh-CN"/>
          </a:p>
          <a:p>
            <a:endParaRPr lang="zh-CN" altLang="zh-CN"/>
          </a:p>
          <a:p>
            <a:r>
              <a:rPr lang="zh-CN" altLang="zh-CN"/>
              <a:t>账号：</a:t>
            </a:r>
            <a:r>
              <a:rPr lang="en-US" altLang="zh-CN"/>
              <a:t>18620305569     </a:t>
            </a:r>
            <a:r>
              <a:rPr lang="zh-CN" altLang="zh-CN"/>
              <a:t>密码：</a:t>
            </a:r>
            <a:r>
              <a:rPr lang="en-US" altLang="zh-CN"/>
              <a:t>18620305569</a:t>
            </a:r>
            <a:endParaRPr lang="zh-CN" altLang="zh-CN"/>
          </a:p>
        </p:txBody>
      </p:sp>
      <p:sp>
        <p:nvSpPr>
          <p:cNvPr id="62468" name="矩形 9"/>
          <p:cNvSpPr>
            <a:spLocks noChangeArrowheads="1"/>
          </p:cNvSpPr>
          <p:nvPr/>
        </p:nvSpPr>
        <p:spPr bwMode="auto">
          <a:xfrm>
            <a:off x="5162550" y="1338263"/>
            <a:ext cx="609600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【可绑定的学生信息】</a:t>
            </a:r>
            <a:endParaRPr lang="en-US" altLang="zh-CN"/>
          </a:p>
          <a:p>
            <a:endParaRPr lang="zh-CN" altLang="zh-CN"/>
          </a:p>
          <a:p>
            <a:r>
              <a:rPr lang="zh-CN" altLang="en-US"/>
              <a:t>戴小花  其他证件  </a:t>
            </a:r>
            <a:r>
              <a:rPr lang="en-US" altLang="zh-CN"/>
              <a:t>45601</a:t>
            </a:r>
            <a:endParaRPr lang="en-US" altLang="zh-CN"/>
          </a:p>
          <a:p>
            <a:r>
              <a:rPr lang="zh-CN" altLang="en-US"/>
              <a:t>邓芳华  其他证件  </a:t>
            </a:r>
            <a:r>
              <a:rPr lang="en-US" altLang="zh-CN"/>
              <a:t>45602</a:t>
            </a:r>
            <a:endParaRPr lang="zh-CN" altLang="zh-CN"/>
          </a:p>
          <a:p>
            <a:r>
              <a:rPr lang="zh-CN" altLang="en-US"/>
              <a:t>邓欣欣  其他证件  </a:t>
            </a:r>
            <a:r>
              <a:rPr lang="en-US" altLang="zh-CN"/>
              <a:t>45603</a:t>
            </a:r>
            <a:endParaRPr lang="zh-CN" altLang="zh-CN"/>
          </a:p>
          <a:p>
            <a:r>
              <a:rPr lang="zh-CN" altLang="en-US"/>
              <a:t>邓国华  其他证件  </a:t>
            </a:r>
            <a:r>
              <a:rPr lang="en-US" altLang="zh-CN"/>
              <a:t>45604</a:t>
            </a:r>
            <a:endParaRPr lang="en-US" altLang="zh-CN"/>
          </a:p>
          <a:p>
            <a:r>
              <a:rPr lang="zh-CN" altLang="en-US"/>
              <a:t>丁嘉怡  其他证件  </a:t>
            </a:r>
            <a:r>
              <a:rPr lang="en-US" altLang="zh-CN"/>
              <a:t>45605</a:t>
            </a:r>
            <a:endParaRPr lang="zh-CN" altLang="zh-CN"/>
          </a:p>
          <a:p>
            <a:endParaRPr lang="zh-CN" altLang="zh-CN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284163" y="260350"/>
            <a:ext cx="1051560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6EFF"/>
                </a:solidFill>
                <a:latin typeface="微软雅黑" pitchFamily="2" charset="-122"/>
                <a:ea typeface="微软雅黑" pitchFamily="2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anose="02010600030101010101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anose="02010600030101010101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anose="02010600030101010101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anose="02010600030101010101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演示</a:t>
            </a:r>
            <a:r>
              <a:rPr lang="en-US" altLang="zh-CN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DEMO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>
          <a:xfrm>
            <a:off x="2497138" y="2276475"/>
            <a:ext cx="6335712" cy="1800225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60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谢谢聆听</a:t>
            </a:r>
            <a:br>
              <a:rPr lang="en-US" altLang="zh-CN" sz="60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</a:br>
            <a:endParaRPr lang="zh-CN" altLang="en-US" sz="6000" b="1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4762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1.背景概况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755" y="1046480"/>
            <a:ext cx="9000490" cy="5104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4762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1.背景概况</a:t>
            </a:r>
            <a:r>
              <a:rPr lang="en-US" altLang="zh-CN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-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微信数据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694613" y="2109788"/>
            <a:ext cx="2046287" cy="204628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 dirty="0"/>
          </a:p>
        </p:txBody>
      </p:sp>
      <p:sp>
        <p:nvSpPr>
          <p:cNvPr id="27" name="椭圆 26"/>
          <p:cNvSpPr/>
          <p:nvPr/>
        </p:nvSpPr>
        <p:spPr>
          <a:xfrm>
            <a:off x="7910513" y="2324100"/>
            <a:ext cx="1616075" cy="1616075"/>
          </a:xfrm>
          <a:prstGeom prst="ellipse">
            <a:avLst/>
          </a:prstGeom>
          <a:solidFill>
            <a:srgbClr val="00A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/>
          </a:p>
        </p:txBody>
      </p:sp>
      <p:sp>
        <p:nvSpPr>
          <p:cNvPr id="20484" name="TextBox 8"/>
          <p:cNvSpPr txBox="1">
            <a:spLocks noChangeArrowheads="1"/>
          </p:cNvSpPr>
          <p:nvPr/>
        </p:nvSpPr>
        <p:spPr bwMode="auto">
          <a:xfrm>
            <a:off x="8016875" y="2747963"/>
            <a:ext cx="14017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4400" b="1">
                <a:solidFill>
                  <a:schemeClr val="bg1"/>
                </a:solidFill>
                <a:latin typeface="宋体" panose="02010600030101010101" pitchFamily="2" charset="-122"/>
              </a:rPr>
              <a:t>90</a:t>
            </a:r>
            <a:r>
              <a:rPr lang="zh-CN" altLang="en-US" sz="2000" b="1">
                <a:solidFill>
                  <a:schemeClr val="bg1"/>
                </a:solidFill>
                <a:latin typeface="宋体" panose="02010600030101010101" pitchFamily="2" charset="-122"/>
              </a:rPr>
              <a:t>分钟</a:t>
            </a:r>
            <a:endParaRPr lang="zh-CN" altLang="en-US" sz="2000" b="1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93700" y="2109788"/>
            <a:ext cx="2044700" cy="204628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 dirty="0"/>
          </a:p>
        </p:txBody>
      </p:sp>
      <p:sp>
        <p:nvSpPr>
          <p:cNvPr id="30" name="椭圆 29"/>
          <p:cNvSpPr/>
          <p:nvPr/>
        </p:nvSpPr>
        <p:spPr>
          <a:xfrm>
            <a:off x="2149475" y="2109788"/>
            <a:ext cx="2046288" cy="204628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 dirty="0"/>
          </a:p>
        </p:txBody>
      </p:sp>
      <p:sp>
        <p:nvSpPr>
          <p:cNvPr id="31" name="椭圆 30"/>
          <p:cNvSpPr/>
          <p:nvPr/>
        </p:nvSpPr>
        <p:spPr>
          <a:xfrm>
            <a:off x="3895725" y="2109788"/>
            <a:ext cx="2046288" cy="204628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 dirty="0"/>
          </a:p>
        </p:txBody>
      </p:sp>
      <p:sp>
        <p:nvSpPr>
          <p:cNvPr id="32" name="椭圆 31"/>
          <p:cNvSpPr/>
          <p:nvPr/>
        </p:nvSpPr>
        <p:spPr>
          <a:xfrm>
            <a:off x="5737225" y="2109788"/>
            <a:ext cx="2046288" cy="204628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 dirty="0"/>
          </a:p>
        </p:txBody>
      </p:sp>
      <p:sp>
        <p:nvSpPr>
          <p:cNvPr id="33" name="椭圆 32"/>
          <p:cNvSpPr/>
          <p:nvPr/>
        </p:nvSpPr>
        <p:spPr>
          <a:xfrm>
            <a:off x="608013" y="2324100"/>
            <a:ext cx="1616075" cy="1616075"/>
          </a:xfrm>
          <a:prstGeom prst="ellipse">
            <a:avLst/>
          </a:prstGeom>
          <a:solidFill>
            <a:srgbClr val="00A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 dirty="0"/>
          </a:p>
        </p:txBody>
      </p:sp>
      <p:sp>
        <p:nvSpPr>
          <p:cNvPr id="34" name="椭圆 33"/>
          <p:cNvSpPr/>
          <p:nvPr/>
        </p:nvSpPr>
        <p:spPr>
          <a:xfrm>
            <a:off x="2365375" y="2324100"/>
            <a:ext cx="1616075" cy="1616075"/>
          </a:xfrm>
          <a:prstGeom prst="ellipse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/>
          </a:p>
        </p:txBody>
      </p:sp>
      <p:sp>
        <p:nvSpPr>
          <p:cNvPr id="35" name="椭圆 34"/>
          <p:cNvSpPr/>
          <p:nvPr/>
        </p:nvSpPr>
        <p:spPr>
          <a:xfrm>
            <a:off x="4111625" y="2324100"/>
            <a:ext cx="1616075" cy="1616075"/>
          </a:xfrm>
          <a:prstGeom prst="ellipse">
            <a:avLst/>
          </a:prstGeom>
          <a:solidFill>
            <a:srgbClr val="00A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/>
          </a:p>
        </p:txBody>
      </p:sp>
      <p:sp>
        <p:nvSpPr>
          <p:cNvPr id="36" name="椭圆 35"/>
          <p:cNvSpPr/>
          <p:nvPr/>
        </p:nvSpPr>
        <p:spPr>
          <a:xfrm>
            <a:off x="5953125" y="2324100"/>
            <a:ext cx="1616075" cy="1616075"/>
          </a:xfrm>
          <a:prstGeom prst="ellipse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/>
          </a:p>
        </p:txBody>
      </p:sp>
      <p:sp>
        <p:nvSpPr>
          <p:cNvPr id="37" name="TextBox 6"/>
          <p:cNvSpPr txBox="1"/>
          <p:nvPr/>
        </p:nvSpPr>
        <p:spPr>
          <a:xfrm>
            <a:off x="930275" y="2717800"/>
            <a:ext cx="97155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buFontTx/>
              <a:buNone/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+mn-ea"/>
                <a:ea typeface="宋体" charset="0"/>
                <a:cs typeface="+mn-ea"/>
                <a:sym typeface="+mn-ea"/>
              </a:rPr>
              <a:t>9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宋体" charset="0"/>
                <a:cs typeface="+mn-ea"/>
                <a:sym typeface="+mn-ea"/>
              </a:rPr>
              <a:t>亿</a:t>
            </a:r>
            <a:endParaRPr lang="zh-CN" altLang="en-US" sz="5510" b="1" dirty="0">
              <a:solidFill>
                <a:schemeClr val="bg1"/>
              </a:solidFill>
              <a:latin typeface="+mn-ea"/>
              <a:ea typeface="宋体" charset="0"/>
              <a:cs typeface="+mn-ea"/>
              <a:sym typeface="+mn-ea"/>
            </a:endParaRPr>
          </a:p>
        </p:txBody>
      </p:sp>
      <p:sp>
        <p:nvSpPr>
          <p:cNvPr id="20494" name="TextBox 7"/>
          <p:cNvSpPr txBox="1">
            <a:spLocks noChangeArrowheads="1"/>
          </p:cNvSpPr>
          <p:nvPr/>
        </p:nvSpPr>
        <p:spPr bwMode="auto">
          <a:xfrm>
            <a:off x="2597150" y="2747963"/>
            <a:ext cx="11461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4400" b="1">
                <a:solidFill>
                  <a:schemeClr val="bg1"/>
                </a:solidFill>
                <a:latin typeface="宋体" panose="02010600030101010101" pitchFamily="2" charset="-122"/>
              </a:rPr>
              <a:t>10</a:t>
            </a:r>
            <a:r>
              <a:rPr lang="zh-CN" altLang="en-US" sz="2000" b="1">
                <a:solidFill>
                  <a:schemeClr val="bg1"/>
                </a:solidFill>
                <a:latin typeface="宋体" panose="02010600030101010101" pitchFamily="2" charset="-122"/>
              </a:rPr>
              <a:t>亿</a:t>
            </a:r>
            <a:endParaRPr lang="zh-CN" altLang="en-US" sz="2000" b="1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20495" name="TextBox 8"/>
          <p:cNvSpPr txBox="1">
            <a:spLocks noChangeArrowheads="1"/>
          </p:cNvSpPr>
          <p:nvPr/>
        </p:nvSpPr>
        <p:spPr bwMode="auto">
          <a:xfrm>
            <a:off x="4043363" y="2747963"/>
            <a:ext cx="172561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4400" b="1">
                <a:solidFill>
                  <a:schemeClr val="bg1"/>
                </a:solidFill>
                <a:latin typeface="宋体" panose="02010600030101010101" pitchFamily="2" charset="-122"/>
              </a:rPr>
              <a:t>5.27</a:t>
            </a:r>
            <a:r>
              <a:rPr lang="zh-CN" altLang="en-US" sz="2000" b="1">
                <a:solidFill>
                  <a:schemeClr val="bg1"/>
                </a:solidFill>
                <a:latin typeface="宋体" panose="02010600030101010101" pitchFamily="2" charset="-122"/>
              </a:rPr>
              <a:t>亿</a:t>
            </a:r>
            <a:endParaRPr lang="zh-CN" altLang="en-US" sz="2000" b="1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20496" name="TextBox 9"/>
          <p:cNvSpPr txBox="1">
            <a:spLocks noChangeArrowheads="1"/>
          </p:cNvSpPr>
          <p:nvPr/>
        </p:nvSpPr>
        <p:spPr bwMode="auto">
          <a:xfrm>
            <a:off x="5953125" y="2747963"/>
            <a:ext cx="183038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4400" b="1">
                <a:solidFill>
                  <a:schemeClr val="bg1"/>
                </a:solidFill>
                <a:latin typeface="宋体" panose="02010600030101010101" pitchFamily="2" charset="-122"/>
              </a:rPr>
              <a:t>240</a:t>
            </a:r>
            <a:r>
              <a:rPr lang="zh-CN" altLang="en-US" sz="2000" b="1">
                <a:solidFill>
                  <a:schemeClr val="bg1"/>
                </a:solidFill>
                <a:latin typeface="宋体" panose="02010600030101010101" pitchFamily="2" charset="-122"/>
              </a:rPr>
              <a:t>万亿</a:t>
            </a:r>
            <a:endParaRPr lang="zh-CN" altLang="en-US" sz="2000" b="1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699625" y="2109788"/>
            <a:ext cx="2046288" cy="204628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 dirty="0"/>
          </a:p>
        </p:txBody>
      </p:sp>
      <p:sp>
        <p:nvSpPr>
          <p:cNvPr id="42" name="椭圆 41"/>
          <p:cNvSpPr/>
          <p:nvPr/>
        </p:nvSpPr>
        <p:spPr>
          <a:xfrm>
            <a:off x="9915525" y="2324100"/>
            <a:ext cx="1616075" cy="1616075"/>
          </a:xfrm>
          <a:prstGeom prst="ellipse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2940"/>
          </a:p>
        </p:txBody>
      </p:sp>
      <p:sp>
        <p:nvSpPr>
          <p:cNvPr id="20499" name="TextBox 9"/>
          <p:cNvSpPr txBox="1">
            <a:spLocks noChangeArrowheads="1"/>
          </p:cNvSpPr>
          <p:nvPr/>
        </p:nvSpPr>
        <p:spPr bwMode="auto">
          <a:xfrm>
            <a:off x="10106025" y="2747963"/>
            <a:ext cx="1130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4400" b="1">
                <a:solidFill>
                  <a:schemeClr val="bg1"/>
                </a:solidFill>
                <a:latin typeface="宋体" panose="02010600030101010101" pitchFamily="2" charset="-122"/>
              </a:rPr>
              <a:t>96</a:t>
            </a:r>
            <a:r>
              <a:rPr lang="en-US" altLang="zh-CN" sz="1400" b="1">
                <a:solidFill>
                  <a:schemeClr val="bg1"/>
                </a:solidFill>
                <a:latin typeface="宋体" panose="02010600030101010101" pitchFamily="2" charset="-122"/>
              </a:rPr>
              <a:t>%</a:t>
            </a:r>
            <a:endParaRPr lang="en-US" altLang="zh-CN" sz="1400" b="1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20500" name="文本框 43"/>
          <p:cNvSpPr txBox="1">
            <a:spLocks noChangeArrowheads="1"/>
          </p:cNvSpPr>
          <p:nvPr/>
        </p:nvSpPr>
        <p:spPr bwMode="auto">
          <a:xfrm>
            <a:off x="817563" y="4413250"/>
            <a:ext cx="1108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>
                <a:latin typeface="宋体" panose="02010600030101010101" pitchFamily="2" charset="-122"/>
              </a:rPr>
              <a:t>微信支付</a:t>
            </a:r>
            <a:endParaRPr lang="en-US" altLang="zh-CN">
              <a:latin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宋体" panose="02010600030101010101" pitchFamily="2" charset="-122"/>
              </a:rPr>
              <a:t>绑卡用户</a:t>
            </a: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20501" name="文本框 44"/>
          <p:cNvSpPr txBox="1">
            <a:spLocks noChangeArrowheads="1"/>
          </p:cNvSpPr>
          <p:nvPr/>
        </p:nvSpPr>
        <p:spPr bwMode="auto">
          <a:xfrm>
            <a:off x="2616200" y="4413250"/>
            <a:ext cx="1108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>
                <a:latin typeface="宋体" panose="02010600030101010101" pitchFamily="2" charset="-122"/>
              </a:rPr>
              <a:t>微信全球</a:t>
            </a:r>
            <a:endParaRPr lang="en-US" altLang="zh-CN">
              <a:latin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宋体" panose="02010600030101010101" pitchFamily="2" charset="-122"/>
              </a:rPr>
              <a:t>活跃用户</a:t>
            </a: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20502" name="文本框 45"/>
          <p:cNvSpPr txBox="1">
            <a:spLocks noChangeArrowheads="1"/>
          </p:cNvSpPr>
          <p:nvPr/>
        </p:nvSpPr>
        <p:spPr bwMode="auto">
          <a:xfrm>
            <a:off x="4365625" y="4413250"/>
            <a:ext cx="1108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>
                <a:latin typeface="宋体" panose="02010600030101010101" pitchFamily="2" charset="-122"/>
              </a:rPr>
              <a:t>微信支付</a:t>
            </a:r>
            <a:endParaRPr lang="en-US" altLang="zh-CN">
              <a:latin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宋体" panose="02010600030101010101" pitchFamily="2" charset="-122"/>
              </a:rPr>
              <a:t>活跃用户</a:t>
            </a: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20503" name="文本框 46"/>
          <p:cNvSpPr txBox="1">
            <a:spLocks noChangeArrowheads="1"/>
          </p:cNvSpPr>
          <p:nvPr/>
        </p:nvSpPr>
        <p:spPr bwMode="auto">
          <a:xfrm>
            <a:off x="6207125" y="4413250"/>
            <a:ext cx="1108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>
                <a:latin typeface="宋体" panose="02010600030101010101" pitchFamily="2" charset="-122"/>
              </a:rPr>
              <a:t>移动支付</a:t>
            </a:r>
            <a:endParaRPr lang="en-US" altLang="zh-CN">
              <a:latin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宋体" panose="02010600030101010101" pitchFamily="2" charset="-122"/>
              </a:rPr>
              <a:t>业务规模</a:t>
            </a: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20504" name="文本框 47"/>
          <p:cNvSpPr txBox="1">
            <a:spLocks noChangeArrowheads="1"/>
          </p:cNvSpPr>
          <p:nvPr/>
        </p:nvSpPr>
        <p:spPr bwMode="auto">
          <a:xfrm>
            <a:off x="8164513" y="4413250"/>
            <a:ext cx="11207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>
                <a:latin typeface="宋体" panose="02010600030101010101" pitchFamily="2" charset="-122"/>
              </a:rPr>
              <a:t>50%</a:t>
            </a:r>
            <a:r>
              <a:rPr lang="zh-CN" altLang="en-US">
                <a:latin typeface="宋体" panose="02010600030101010101" pitchFamily="2" charset="-122"/>
              </a:rPr>
              <a:t>用户</a:t>
            </a:r>
            <a:endParaRPr lang="en-US" altLang="zh-CN">
              <a:latin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宋体" panose="02010600030101010101" pitchFamily="2" charset="-122"/>
              </a:rPr>
              <a:t>使用时长</a:t>
            </a: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20505" name="文本框 48"/>
          <p:cNvSpPr txBox="1">
            <a:spLocks noChangeArrowheads="1"/>
          </p:cNvSpPr>
          <p:nvPr/>
        </p:nvSpPr>
        <p:spPr bwMode="auto">
          <a:xfrm>
            <a:off x="10190163" y="4413250"/>
            <a:ext cx="1108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>
                <a:latin typeface="宋体" panose="02010600030101010101" pitchFamily="2" charset="-122"/>
              </a:rPr>
              <a:t>一线城市</a:t>
            </a:r>
            <a:endParaRPr lang="en-US" altLang="zh-CN">
              <a:latin typeface="宋体" panose="02010600030101010101" pitchFamily="2" charset="-122"/>
            </a:endParaRPr>
          </a:p>
          <a:p>
            <a:pPr algn="ctr" eaLnBrk="0" hangingPunct="0"/>
            <a:r>
              <a:rPr lang="zh-CN" altLang="en-US">
                <a:latin typeface="宋体" panose="02010600030101010101" pitchFamily="2" charset="-122"/>
              </a:rPr>
              <a:t>渗透率</a:t>
            </a:r>
            <a:endParaRPr lang="zh-CN" alt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476250"/>
            <a:ext cx="10515600" cy="569913"/>
          </a:xfrm>
        </p:spPr>
        <p:txBody>
          <a:bodyPr/>
          <a:lstStyle/>
          <a:p>
            <a:r>
              <a:rPr lang="en-US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1.背景概况</a:t>
            </a:r>
            <a:r>
              <a:rPr lang="en-US" altLang="zh-CN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-</a:t>
            </a:r>
            <a:r>
              <a:rPr lang="zh-CN" altLang="en-US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微信连接一切</a:t>
            </a:r>
            <a:endParaRPr lang="zh-CN" altLang="en-US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grpSp>
        <p:nvGrpSpPr>
          <p:cNvPr id="21506" name="组合 25"/>
          <p:cNvGrpSpPr/>
          <p:nvPr/>
        </p:nvGrpSpPr>
        <p:grpSpPr bwMode="auto">
          <a:xfrm>
            <a:off x="649288" y="1555750"/>
            <a:ext cx="2498725" cy="3155950"/>
            <a:chOff x="552450" y="2666211"/>
            <a:chExt cx="2498394" cy="3156739"/>
          </a:xfrm>
        </p:grpSpPr>
        <p:pic>
          <p:nvPicPr>
            <p:cNvPr id="21507" name="图片 5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3" t="7573" r="14914" b="15031"/>
            <a:stretch>
              <a:fillRect/>
            </a:stretch>
          </p:blipFill>
          <p:spPr bwMode="auto">
            <a:xfrm>
              <a:off x="552450" y="4819650"/>
              <a:ext cx="2489200" cy="1003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08" name="组合 15"/>
            <p:cNvGrpSpPr/>
            <p:nvPr/>
          </p:nvGrpSpPr>
          <p:grpSpPr bwMode="auto">
            <a:xfrm>
              <a:off x="713982" y="2666211"/>
              <a:ext cx="2336862" cy="3024760"/>
              <a:chOff x="3344449" y="2737213"/>
              <a:chExt cx="2336862" cy="3024760"/>
            </a:xfrm>
          </p:grpSpPr>
          <p:grpSp>
            <p:nvGrpSpPr>
              <p:cNvPr id="21509" name="组合 10"/>
              <p:cNvGrpSpPr/>
              <p:nvPr/>
            </p:nvGrpSpPr>
            <p:grpSpPr bwMode="auto">
              <a:xfrm>
                <a:off x="3344450" y="2737213"/>
                <a:ext cx="2336860" cy="3024760"/>
                <a:chOff x="3344450" y="2737213"/>
                <a:chExt cx="2336860" cy="3024760"/>
              </a:xfrm>
            </p:grpSpPr>
            <p:sp>
              <p:nvSpPr>
                <p:cNvPr id="58" name="矩形 57"/>
                <p:cNvSpPr/>
                <p:nvPr/>
              </p:nvSpPr>
              <p:spPr>
                <a:xfrm>
                  <a:off x="3344821" y="2737213"/>
                  <a:ext cx="2336490" cy="302494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buFontTx/>
                    <a:buNone/>
                    <a:defRPr/>
                  </a:pPr>
                  <a:endParaRPr 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3344821" y="3521634"/>
                  <a:ext cx="2336490" cy="724081"/>
                </a:xfrm>
                <a:prstGeom prst="rect">
                  <a:avLst/>
                </a:prstGeom>
                <a:solidFill>
                  <a:srgbClr val="0563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buFontTx/>
                    <a:buNone/>
                    <a:defRPr/>
                  </a:pPr>
                  <a:endParaRPr lang="en-US"/>
                </a:p>
              </p:txBody>
            </p:sp>
          </p:grpSp>
          <p:grpSp>
            <p:nvGrpSpPr>
              <p:cNvPr id="21512" name="组合 12"/>
              <p:cNvGrpSpPr/>
              <p:nvPr/>
            </p:nvGrpSpPr>
            <p:grpSpPr bwMode="auto">
              <a:xfrm>
                <a:off x="3344450" y="3569918"/>
                <a:ext cx="2336861" cy="630942"/>
                <a:chOff x="4567376" y="450719"/>
                <a:chExt cx="2336861" cy="630942"/>
              </a:xfrm>
            </p:grpSpPr>
            <p:sp>
              <p:nvSpPr>
                <p:cNvPr id="21513" name="矩形 55"/>
                <p:cNvSpPr>
                  <a:spLocks noChangeArrowheads="1"/>
                </p:cNvSpPr>
                <p:nvPr/>
              </p:nvSpPr>
              <p:spPr bwMode="auto">
                <a:xfrm>
                  <a:off x="4567376" y="450719"/>
                  <a:ext cx="233686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288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0" hangingPunct="0"/>
                  <a:r>
                    <a:rPr lang="zh-CN" altLang="en-US" sz="1600">
                      <a:solidFill>
                        <a:schemeClr val="bg1"/>
                      </a:solidFill>
                    </a:rPr>
                    <a:t>入口与流量</a:t>
                  </a:r>
                  <a:endParaRPr lang="en-US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514" name="矩形 56"/>
                <p:cNvSpPr>
                  <a:spLocks noChangeArrowheads="1"/>
                </p:cNvSpPr>
                <p:nvPr/>
              </p:nvSpPr>
              <p:spPr bwMode="auto">
                <a:xfrm>
                  <a:off x="4567377" y="820051"/>
                  <a:ext cx="2336860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288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/>
                  <a:endParaRPr lang="en-US" altLang="en-US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515" name="矩形 54"/>
              <p:cNvSpPr>
                <a:spLocks noChangeArrowheads="1"/>
              </p:cNvSpPr>
              <p:nvPr/>
            </p:nvSpPr>
            <p:spPr bwMode="auto">
              <a:xfrm>
                <a:off x="3344449" y="2944478"/>
                <a:ext cx="233686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288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b="1">
                    <a:solidFill>
                      <a:srgbClr val="0563B8"/>
                    </a:solidFill>
                    <a:latin typeface="微软雅黑" pitchFamily="2" charset="-122"/>
                    <a:ea typeface="微软雅黑" pitchFamily="2" charset="-122"/>
                  </a:rPr>
                  <a:t>用户</a:t>
                </a:r>
                <a:endParaRPr lang="en-US" altLang="en-US" b="1">
                  <a:solidFill>
                    <a:srgbClr val="0563B8"/>
                  </a:solidFill>
                </a:endParaRPr>
              </a:p>
            </p:txBody>
          </p:sp>
        </p:grpSp>
      </p:grpSp>
      <p:grpSp>
        <p:nvGrpSpPr>
          <p:cNvPr id="21516" name="组合 65"/>
          <p:cNvGrpSpPr/>
          <p:nvPr/>
        </p:nvGrpSpPr>
        <p:grpSpPr bwMode="auto">
          <a:xfrm>
            <a:off x="4513263" y="1555750"/>
            <a:ext cx="2497137" cy="3155950"/>
            <a:chOff x="552450" y="2666211"/>
            <a:chExt cx="2498394" cy="3156739"/>
          </a:xfrm>
        </p:grpSpPr>
        <p:pic>
          <p:nvPicPr>
            <p:cNvPr id="21517" name="图片 6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3" t="7573" r="14914" b="15031"/>
            <a:stretch>
              <a:fillRect/>
            </a:stretch>
          </p:blipFill>
          <p:spPr bwMode="auto">
            <a:xfrm>
              <a:off x="552450" y="4819650"/>
              <a:ext cx="2489200" cy="1003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18" name="组合 67"/>
            <p:cNvGrpSpPr/>
            <p:nvPr/>
          </p:nvGrpSpPr>
          <p:grpSpPr bwMode="auto">
            <a:xfrm>
              <a:off x="713982" y="2666211"/>
              <a:ext cx="2336862" cy="3024760"/>
              <a:chOff x="3344449" y="2737213"/>
              <a:chExt cx="2336862" cy="3024760"/>
            </a:xfrm>
          </p:grpSpPr>
          <p:grpSp>
            <p:nvGrpSpPr>
              <p:cNvPr id="21519" name="组合 68"/>
              <p:cNvGrpSpPr/>
              <p:nvPr/>
            </p:nvGrpSpPr>
            <p:grpSpPr bwMode="auto">
              <a:xfrm>
                <a:off x="3344450" y="2737213"/>
                <a:ext cx="2336860" cy="3024760"/>
                <a:chOff x="3344450" y="2737213"/>
                <a:chExt cx="2336860" cy="3024760"/>
              </a:xfrm>
            </p:grpSpPr>
            <p:sp>
              <p:nvSpPr>
                <p:cNvPr id="68" name="矩形 67"/>
                <p:cNvSpPr/>
                <p:nvPr/>
              </p:nvSpPr>
              <p:spPr>
                <a:xfrm>
                  <a:off x="3344923" y="2737213"/>
                  <a:ext cx="2336388" cy="302494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buFontTx/>
                    <a:buNone/>
                    <a:defRPr/>
                  </a:pPr>
                  <a:endParaRPr lang="en-US"/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3344923" y="3521634"/>
                  <a:ext cx="2336388" cy="724081"/>
                </a:xfrm>
                <a:prstGeom prst="rect">
                  <a:avLst/>
                </a:prstGeom>
                <a:solidFill>
                  <a:srgbClr val="00A7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buFontTx/>
                    <a:buNone/>
                    <a:defRPr/>
                  </a:pPr>
                  <a:endParaRPr lang="en-US"/>
                </a:p>
              </p:txBody>
            </p:sp>
          </p:grpSp>
          <p:grpSp>
            <p:nvGrpSpPr>
              <p:cNvPr id="21522" name="组合 69"/>
              <p:cNvGrpSpPr/>
              <p:nvPr/>
            </p:nvGrpSpPr>
            <p:grpSpPr bwMode="auto">
              <a:xfrm>
                <a:off x="3344450" y="3569918"/>
                <a:ext cx="2336861" cy="630942"/>
                <a:chOff x="4567376" y="450719"/>
                <a:chExt cx="2336861" cy="630942"/>
              </a:xfrm>
            </p:grpSpPr>
            <p:sp>
              <p:nvSpPr>
                <p:cNvPr id="21523" name="矩形 65"/>
                <p:cNvSpPr>
                  <a:spLocks noChangeArrowheads="1"/>
                </p:cNvSpPr>
                <p:nvPr/>
              </p:nvSpPr>
              <p:spPr bwMode="auto">
                <a:xfrm>
                  <a:off x="4567376" y="450719"/>
                  <a:ext cx="233686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288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0" hangingPunct="0"/>
                  <a:r>
                    <a:rPr lang="zh-CN" altLang="en-US" sz="1600">
                      <a:solidFill>
                        <a:schemeClr val="bg1"/>
                      </a:solidFill>
                      <a:latin typeface="微软雅黑" pitchFamily="2" charset="-122"/>
                      <a:ea typeface="微软雅黑" pitchFamily="2" charset="-122"/>
                    </a:rPr>
                    <a:t>营销与服务</a:t>
                  </a:r>
                  <a:endParaRPr lang="en-US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524" name="矩形 66"/>
                <p:cNvSpPr>
                  <a:spLocks noChangeArrowheads="1"/>
                </p:cNvSpPr>
                <p:nvPr/>
              </p:nvSpPr>
              <p:spPr bwMode="auto">
                <a:xfrm>
                  <a:off x="4567377" y="820051"/>
                  <a:ext cx="2336860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288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/>
                  <a:endParaRPr lang="en-US" altLang="en-US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525" name="矩形 64"/>
              <p:cNvSpPr>
                <a:spLocks noChangeArrowheads="1"/>
              </p:cNvSpPr>
              <p:nvPr/>
            </p:nvSpPr>
            <p:spPr bwMode="auto">
              <a:xfrm>
                <a:off x="3344449" y="2944478"/>
                <a:ext cx="233686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288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b="1">
                    <a:solidFill>
                      <a:srgbClr val="00A7AA"/>
                    </a:solidFill>
                    <a:latin typeface="微软雅黑" pitchFamily="2" charset="-122"/>
                    <a:ea typeface="微软雅黑" pitchFamily="2" charset="-122"/>
                  </a:rPr>
                  <a:t>沟通</a:t>
                </a:r>
                <a:endParaRPr lang="en-US" altLang="en-US" b="1">
                  <a:solidFill>
                    <a:srgbClr val="00A7AA"/>
                  </a:solidFill>
                </a:endParaRPr>
              </a:p>
            </p:txBody>
          </p:sp>
        </p:grpSp>
      </p:grpSp>
      <p:grpSp>
        <p:nvGrpSpPr>
          <p:cNvPr id="21526" name="组合 75"/>
          <p:cNvGrpSpPr/>
          <p:nvPr/>
        </p:nvGrpSpPr>
        <p:grpSpPr bwMode="auto">
          <a:xfrm>
            <a:off x="8375650" y="1555750"/>
            <a:ext cx="2498725" cy="3155950"/>
            <a:chOff x="552450" y="2666211"/>
            <a:chExt cx="2498394" cy="3156739"/>
          </a:xfrm>
        </p:grpSpPr>
        <p:pic>
          <p:nvPicPr>
            <p:cNvPr id="21527" name="图片 7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3" t="7573" r="14914" b="15031"/>
            <a:stretch>
              <a:fillRect/>
            </a:stretch>
          </p:blipFill>
          <p:spPr bwMode="auto">
            <a:xfrm>
              <a:off x="552450" y="4819650"/>
              <a:ext cx="2489200" cy="1003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28" name="组合 77"/>
            <p:cNvGrpSpPr/>
            <p:nvPr/>
          </p:nvGrpSpPr>
          <p:grpSpPr bwMode="auto">
            <a:xfrm>
              <a:off x="713982" y="2666211"/>
              <a:ext cx="2336862" cy="3024760"/>
              <a:chOff x="3344449" y="2737213"/>
              <a:chExt cx="2336862" cy="3024760"/>
            </a:xfrm>
          </p:grpSpPr>
          <p:grpSp>
            <p:nvGrpSpPr>
              <p:cNvPr id="21529" name="组合 78"/>
              <p:cNvGrpSpPr/>
              <p:nvPr/>
            </p:nvGrpSpPr>
            <p:grpSpPr bwMode="auto">
              <a:xfrm>
                <a:off x="3344450" y="2737213"/>
                <a:ext cx="2336860" cy="3024760"/>
                <a:chOff x="3344450" y="2737213"/>
                <a:chExt cx="2336860" cy="3024760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3344821" y="2737213"/>
                  <a:ext cx="2336490" cy="302494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buFontTx/>
                    <a:buNone/>
                    <a:defRPr/>
                  </a:pPr>
                  <a:endParaRPr lang="en-US"/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3344821" y="3521634"/>
                  <a:ext cx="2336490" cy="724081"/>
                </a:xfrm>
                <a:prstGeom prst="rect">
                  <a:avLst/>
                </a:prstGeom>
                <a:solidFill>
                  <a:srgbClr val="0563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buFontTx/>
                    <a:buNone/>
                    <a:defRPr/>
                  </a:pPr>
                  <a:endParaRPr lang="en-US"/>
                </a:p>
              </p:txBody>
            </p:sp>
          </p:grpSp>
          <p:grpSp>
            <p:nvGrpSpPr>
              <p:cNvPr id="21532" name="组合 79"/>
              <p:cNvGrpSpPr/>
              <p:nvPr/>
            </p:nvGrpSpPr>
            <p:grpSpPr bwMode="auto">
              <a:xfrm>
                <a:off x="3344450" y="3569918"/>
                <a:ext cx="2336861" cy="630942"/>
                <a:chOff x="4567376" y="450719"/>
                <a:chExt cx="2336861" cy="630942"/>
              </a:xfrm>
            </p:grpSpPr>
            <p:sp>
              <p:nvSpPr>
                <p:cNvPr id="21533" name="矩形 75"/>
                <p:cNvSpPr>
                  <a:spLocks noChangeArrowheads="1"/>
                </p:cNvSpPr>
                <p:nvPr/>
              </p:nvSpPr>
              <p:spPr bwMode="auto">
                <a:xfrm>
                  <a:off x="4567376" y="450719"/>
                  <a:ext cx="233686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288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0" hangingPunct="0"/>
                  <a:r>
                    <a:rPr lang="zh-CN" altLang="en-US" sz="1600">
                      <a:solidFill>
                        <a:schemeClr val="bg1"/>
                      </a:solidFill>
                      <a:latin typeface="微软雅黑" pitchFamily="2" charset="-122"/>
                      <a:ea typeface="微软雅黑" pitchFamily="2" charset="-122"/>
                    </a:rPr>
                    <a:t>支付与数据</a:t>
                  </a:r>
                  <a:endParaRPr lang="en-US" alt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534" name="矩形 76"/>
                <p:cNvSpPr>
                  <a:spLocks noChangeArrowheads="1"/>
                </p:cNvSpPr>
                <p:nvPr/>
              </p:nvSpPr>
              <p:spPr bwMode="auto">
                <a:xfrm>
                  <a:off x="4567377" y="820051"/>
                  <a:ext cx="2336860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288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/>
                  <a:endParaRPr lang="en-US" altLang="en-US" sz="11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535" name="矩形 74"/>
              <p:cNvSpPr>
                <a:spLocks noChangeArrowheads="1"/>
              </p:cNvSpPr>
              <p:nvPr/>
            </p:nvSpPr>
            <p:spPr bwMode="auto">
              <a:xfrm>
                <a:off x="3344449" y="2944478"/>
                <a:ext cx="233686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288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b="1">
                    <a:solidFill>
                      <a:srgbClr val="0563B8"/>
                    </a:solidFill>
                    <a:latin typeface="微软雅黑" pitchFamily="2" charset="-122"/>
                    <a:ea typeface="微软雅黑" pitchFamily="2" charset="-122"/>
                  </a:rPr>
                  <a:t>交易</a:t>
                </a:r>
                <a:endParaRPr lang="en-US" altLang="en-US" b="1">
                  <a:solidFill>
                    <a:srgbClr val="0563B8"/>
                  </a:solidFill>
                </a:endParaRPr>
              </a:p>
            </p:txBody>
          </p:sp>
        </p:grpSp>
      </p:grpSp>
      <p:sp>
        <p:nvSpPr>
          <p:cNvPr id="21536" name="Freeform 7"/>
          <p:cNvSpPr>
            <a:spLocks noEditPoints="1" noChangeArrowheads="1"/>
          </p:cNvSpPr>
          <p:nvPr/>
        </p:nvSpPr>
        <p:spPr bwMode="auto">
          <a:xfrm>
            <a:off x="9259888" y="3225800"/>
            <a:ext cx="884237" cy="1131888"/>
          </a:xfrm>
          <a:custGeom>
            <a:avLst/>
            <a:gdLst>
              <a:gd name="T0" fmla="*/ 1138 w 1377"/>
              <a:gd name="T1" fmla="*/ 599 h 1762"/>
              <a:gd name="T2" fmla="*/ 838 w 1377"/>
              <a:gd name="T3" fmla="*/ 479 h 1762"/>
              <a:gd name="T4" fmla="*/ 838 w 1377"/>
              <a:gd name="T5" fmla="*/ 641 h 1762"/>
              <a:gd name="T6" fmla="*/ 1377 w 1377"/>
              <a:gd name="T7" fmla="*/ 1103 h 1762"/>
              <a:gd name="T8" fmla="*/ 1377 w 1377"/>
              <a:gd name="T9" fmla="*/ 1103 h 1762"/>
              <a:gd name="T10" fmla="*/ 838 w 1377"/>
              <a:gd name="T11" fmla="*/ 1566 h 1762"/>
              <a:gd name="T12" fmla="*/ 838 w 1377"/>
              <a:gd name="T13" fmla="*/ 1762 h 1762"/>
              <a:gd name="T14" fmla="*/ 624 w 1377"/>
              <a:gd name="T15" fmla="*/ 1762 h 1762"/>
              <a:gd name="T16" fmla="*/ 624 w 1377"/>
              <a:gd name="T17" fmla="*/ 1566 h 1762"/>
              <a:gd name="T18" fmla="*/ 0 w 1377"/>
              <a:gd name="T19" fmla="*/ 1352 h 1762"/>
              <a:gd name="T20" fmla="*/ 205 w 1377"/>
              <a:gd name="T21" fmla="*/ 1035 h 1762"/>
              <a:gd name="T22" fmla="*/ 641 w 1377"/>
              <a:gd name="T23" fmla="*/ 1206 h 1762"/>
              <a:gd name="T24" fmla="*/ 641 w 1377"/>
              <a:gd name="T25" fmla="*/ 1035 h 1762"/>
              <a:gd name="T26" fmla="*/ 77 w 1377"/>
              <a:gd name="T27" fmla="*/ 582 h 1762"/>
              <a:gd name="T28" fmla="*/ 77 w 1377"/>
              <a:gd name="T29" fmla="*/ 573 h 1762"/>
              <a:gd name="T30" fmla="*/ 633 w 1377"/>
              <a:gd name="T31" fmla="*/ 111 h 1762"/>
              <a:gd name="T32" fmla="*/ 633 w 1377"/>
              <a:gd name="T33" fmla="*/ 0 h 1762"/>
              <a:gd name="T34" fmla="*/ 847 w 1377"/>
              <a:gd name="T35" fmla="*/ 0 h 1762"/>
              <a:gd name="T36" fmla="*/ 847 w 1377"/>
              <a:gd name="T37" fmla="*/ 119 h 1762"/>
              <a:gd name="T38" fmla="*/ 1335 w 1377"/>
              <a:gd name="T39" fmla="*/ 291 h 1762"/>
              <a:gd name="T40" fmla="*/ 1138 w 1377"/>
              <a:gd name="T41" fmla="*/ 599 h 1762"/>
              <a:gd name="T42" fmla="*/ 641 w 1377"/>
              <a:gd name="T43" fmla="*/ 624 h 1762"/>
              <a:gd name="T44" fmla="*/ 641 w 1377"/>
              <a:gd name="T45" fmla="*/ 453 h 1762"/>
              <a:gd name="T46" fmla="*/ 505 w 1377"/>
              <a:gd name="T47" fmla="*/ 530 h 1762"/>
              <a:gd name="T48" fmla="*/ 505 w 1377"/>
              <a:gd name="T49" fmla="*/ 539 h 1762"/>
              <a:gd name="T50" fmla="*/ 641 w 1377"/>
              <a:gd name="T51" fmla="*/ 624 h 1762"/>
              <a:gd name="T52" fmla="*/ 830 w 1377"/>
              <a:gd name="T53" fmla="*/ 1052 h 1762"/>
              <a:gd name="T54" fmla="*/ 830 w 1377"/>
              <a:gd name="T55" fmla="*/ 1223 h 1762"/>
              <a:gd name="T56" fmla="*/ 967 w 1377"/>
              <a:gd name="T57" fmla="*/ 1146 h 1762"/>
              <a:gd name="T58" fmla="*/ 967 w 1377"/>
              <a:gd name="T59" fmla="*/ 1138 h 1762"/>
              <a:gd name="T60" fmla="*/ 830 w 1377"/>
              <a:gd name="T61" fmla="*/ 1052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77" h="1762">
                <a:moveTo>
                  <a:pt x="1138" y="599"/>
                </a:moveTo>
                <a:cubicBezTo>
                  <a:pt x="1052" y="539"/>
                  <a:pt x="941" y="496"/>
                  <a:pt x="838" y="479"/>
                </a:cubicBezTo>
                <a:cubicBezTo>
                  <a:pt x="838" y="641"/>
                  <a:pt x="838" y="641"/>
                  <a:pt x="838" y="641"/>
                </a:cubicBezTo>
                <a:cubicBezTo>
                  <a:pt x="1181" y="710"/>
                  <a:pt x="1377" y="821"/>
                  <a:pt x="1377" y="1103"/>
                </a:cubicBezTo>
                <a:cubicBezTo>
                  <a:pt x="1377" y="1103"/>
                  <a:pt x="1377" y="1103"/>
                  <a:pt x="1377" y="1103"/>
                </a:cubicBezTo>
                <a:cubicBezTo>
                  <a:pt x="1377" y="1377"/>
                  <a:pt x="1163" y="1540"/>
                  <a:pt x="838" y="1566"/>
                </a:cubicBezTo>
                <a:cubicBezTo>
                  <a:pt x="838" y="1762"/>
                  <a:pt x="838" y="1762"/>
                  <a:pt x="838" y="1762"/>
                </a:cubicBezTo>
                <a:cubicBezTo>
                  <a:pt x="624" y="1762"/>
                  <a:pt x="624" y="1762"/>
                  <a:pt x="624" y="1762"/>
                </a:cubicBezTo>
                <a:cubicBezTo>
                  <a:pt x="624" y="1566"/>
                  <a:pt x="624" y="1566"/>
                  <a:pt x="624" y="1566"/>
                </a:cubicBezTo>
                <a:cubicBezTo>
                  <a:pt x="393" y="1540"/>
                  <a:pt x="171" y="1471"/>
                  <a:pt x="0" y="1352"/>
                </a:cubicBezTo>
                <a:cubicBezTo>
                  <a:pt x="205" y="1035"/>
                  <a:pt x="205" y="1035"/>
                  <a:pt x="205" y="1035"/>
                </a:cubicBezTo>
                <a:cubicBezTo>
                  <a:pt x="359" y="1138"/>
                  <a:pt x="505" y="1189"/>
                  <a:pt x="641" y="1206"/>
                </a:cubicBezTo>
                <a:cubicBezTo>
                  <a:pt x="641" y="1035"/>
                  <a:pt x="641" y="1035"/>
                  <a:pt x="641" y="1035"/>
                </a:cubicBezTo>
                <a:cubicBezTo>
                  <a:pt x="273" y="967"/>
                  <a:pt x="77" y="855"/>
                  <a:pt x="77" y="582"/>
                </a:cubicBezTo>
                <a:cubicBezTo>
                  <a:pt x="77" y="573"/>
                  <a:pt x="77" y="573"/>
                  <a:pt x="77" y="573"/>
                </a:cubicBezTo>
                <a:cubicBezTo>
                  <a:pt x="77" y="316"/>
                  <a:pt x="265" y="128"/>
                  <a:pt x="633" y="111"/>
                </a:cubicBezTo>
                <a:cubicBezTo>
                  <a:pt x="633" y="0"/>
                  <a:pt x="633" y="0"/>
                  <a:pt x="633" y="0"/>
                </a:cubicBezTo>
                <a:cubicBezTo>
                  <a:pt x="847" y="0"/>
                  <a:pt x="847" y="0"/>
                  <a:pt x="847" y="0"/>
                </a:cubicBezTo>
                <a:cubicBezTo>
                  <a:pt x="847" y="119"/>
                  <a:pt x="847" y="119"/>
                  <a:pt x="847" y="119"/>
                </a:cubicBezTo>
                <a:cubicBezTo>
                  <a:pt x="1044" y="137"/>
                  <a:pt x="1198" y="196"/>
                  <a:pt x="1335" y="291"/>
                </a:cubicBezTo>
                <a:lnTo>
                  <a:pt x="1138" y="599"/>
                </a:lnTo>
                <a:close/>
                <a:moveTo>
                  <a:pt x="641" y="624"/>
                </a:moveTo>
                <a:cubicBezTo>
                  <a:pt x="641" y="453"/>
                  <a:pt x="641" y="453"/>
                  <a:pt x="641" y="453"/>
                </a:cubicBezTo>
                <a:cubicBezTo>
                  <a:pt x="539" y="462"/>
                  <a:pt x="505" y="496"/>
                  <a:pt x="505" y="530"/>
                </a:cubicBezTo>
                <a:cubicBezTo>
                  <a:pt x="505" y="539"/>
                  <a:pt x="505" y="539"/>
                  <a:pt x="505" y="539"/>
                </a:cubicBezTo>
                <a:cubicBezTo>
                  <a:pt x="505" y="582"/>
                  <a:pt x="539" y="607"/>
                  <a:pt x="641" y="624"/>
                </a:cubicBezTo>
                <a:close/>
                <a:moveTo>
                  <a:pt x="830" y="1052"/>
                </a:moveTo>
                <a:cubicBezTo>
                  <a:pt x="830" y="1223"/>
                  <a:pt x="830" y="1223"/>
                  <a:pt x="830" y="1223"/>
                </a:cubicBezTo>
                <a:cubicBezTo>
                  <a:pt x="932" y="1215"/>
                  <a:pt x="967" y="1189"/>
                  <a:pt x="967" y="1146"/>
                </a:cubicBezTo>
                <a:cubicBezTo>
                  <a:pt x="967" y="1138"/>
                  <a:pt x="967" y="1138"/>
                  <a:pt x="967" y="1138"/>
                </a:cubicBezTo>
                <a:cubicBezTo>
                  <a:pt x="967" y="1095"/>
                  <a:pt x="941" y="1069"/>
                  <a:pt x="830" y="1052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1537" name="矩形 80"/>
          <p:cNvSpPr>
            <a:spLocks noChangeArrowheads="1"/>
          </p:cNvSpPr>
          <p:nvPr/>
        </p:nvSpPr>
        <p:spPr bwMode="auto">
          <a:xfrm>
            <a:off x="811213" y="5226050"/>
            <a:ext cx="1006316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150000"/>
              </a:lnSpc>
            </a:pPr>
            <a:r>
              <a:rPr lang="zh-CN" altLang="en-US" sz="2000">
                <a:solidFill>
                  <a:srgbClr val="404040"/>
                </a:solidFill>
                <a:latin typeface="微软雅黑" pitchFamily="2" charset="-122"/>
                <a:ea typeface="微软雅黑" pitchFamily="2" charset="-122"/>
              </a:rPr>
              <a:t>线下每一个与消费者触碰的地方都是用户的入口和流量来源</a:t>
            </a:r>
            <a:endParaRPr lang="zh-CN" altLang="en-US" sz="2000">
              <a:solidFill>
                <a:srgbClr val="404040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21538" name="图片 81" descr="user_2029.8994565217px_1202730_easyicon.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3333750"/>
            <a:ext cx="12414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39" name="图片 82" descr="viral_marketing_213px_1171138_easyicon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3333750"/>
            <a:ext cx="931862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文本框 1"/>
          <p:cNvSpPr txBox="1">
            <a:spLocks noChangeArrowheads="1"/>
          </p:cNvSpPr>
          <p:nvPr/>
        </p:nvSpPr>
        <p:spPr bwMode="auto">
          <a:xfrm>
            <a:off x="1165225" y="1052513"/>
            <a:ext cx="1414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b="1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目录</a:t>
            </a:r>
            <a:endParaRPr lang="zh-CN" altLang="en-US" sz="4800" b="1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22530" name="标题 1"/>
          <p:cNvSpPr txBox="1">
            <a:spLocks noChangeArrowheads="1"/>
          </p:cNvSpPr>
          <p:nvPr/>
        </p:nvSpPr>
        <p:spPr bwMode="auto">
          <a:xfrm>
            <a:off x="1200150" y="2032000"/>
            <a:ext cx="8424863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背景概况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 u="sng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行业现状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产品方案</a:t>
            </a:r>
            <a:endParaRPr lang="en-US" altLang="zh-CN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zh-CN" altLang="en-US" sz="24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rPr>
              <a:t>精选案例</a:t>
            </a:r>
            <a:endParaRPr lang="en-US" altLang="zh-CN" sz="2400">
              <a:solidFill>
                <a:srgbClr val="A6A6A6"/>
              </a:solidFill>
              <a:latin typeface="微软雅黑" pitchFamily="2" charset="-122"/>
              <a:ea typeface="微软雅黑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>
              <a:solidFill>
                <a:schemeClr val="bg1"/>
              </a:solidFill>
              <a:latin typeface="微软雅黑" pitchFamily="2" charset="-122"/>
              <a:ea typeface="微软雅黑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 noChangeArrowheads="1"/>
          </p:cNvSpPr>
          <p:nvPr>
            <p:ph type="title"/>
          </p:nvPr>
        </p:nvSpPr>
        <p:spPr>
          <a:xfrm>
            <a:off x="476250" y="332656"/>
            <a:ext cx="10515600" cy="569913"/>
          </a:xfrm>
        </p:spPr>
        <p:txBody>
          <a:bodyPr/>
          <a:lstStyle/>
          <a:p>
            <a:r>
              <a:rPr lang="en-US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2.</a:t>
            </a:r>
            <a:r>
              <a:rPr lang="zh-CN" altLang="en-US" dirty="0">
                <a:solidFill>
                  <a:srgbClr val="2E75B6"/>
                </a:solidFill>
                <a:latin typeface="微软雅黑" pitchFamily="2" charset="-122"/>
                <a:ea typeface="微软雅黑" pitchFamily="2" charset="-122"/>
              </a:rPr>
              <a:t>行业现状</a:t>
            </a:r>
            <a:endParaRPr lang="zh-CN" altLang="en-US" dirty="0">
              <a:solidFill>
                <a:srgbClr val="2E75B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27088" y="1804988"/>
            <a:ext cx="10434637" cy="20621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0"/>
                </a:schemeClr>
              </a:gs>
            </a:gsLst>
            <a:lin ang="5400000" scaled="0"/>
            <a:tileRect/>
          </a:gradFill>
          <a:ln>
            <a:solidFill>
              <a:srgbClr val="50B152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1" lang="zh-CN" altLang="en-US" noProof="1"/>
          </a:p>
        </p:txBody>
      </p:sp>
      <p:sp>
        <p:nvSpPr>
          <p:cNvPr id="24579" name="矩形 12"/>
          <p:cNvSpPr>
            <a:spLocks noChangeArrowheads="1"/>
          </p:cNvSpPr>
          <p:nvPr/>
        </p:nvSpPr>
        <p:spPr bwMode="auto">
          <a:xfrm>
            <a:off x="1220788" y="2192338"/>
            <a:ext cx="97821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latin typeface="宋体" panose="02010600030101010101" pitchFamily="2" charset="-122"/>
              </a:rPr>
              <a:t>       教育缴费是所有的教育机构定期会面临的一项管理和服务工作。在如今教育产业信息化、智能化发展的趋势下，传统的教育缴费方式存在诸多需要改进的地方！</a:t>
            </a:r>
            <a:endParaRPr lang="en-US" altLang="zh-CN" sz="2000">
              <a:latin typeface="宋体" panose="02010600030101010101" pitchFamily="2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       排队</a:t>
            </a:r>
            <a:r>
              <a:rPr lang="zh-CN" altLang="en-US" sz="2000">
                <a:latin typeface="宋体" panose="02010600030101010101" pitchFamily="2" charset="-122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找零</a:t>
            </a:r>
            <a:r>
              <a:rPr lang="zh-CN" altLang="en-US" sz="2000">
                <a:latin typeface="宋体" panose="02010600030101010101" pitchFamily="2" charset="-122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假钞</a:t>
            </a:r>
            <a:r>
              <a:rPr lang="zh-CN" altLang="en-US" sz="2000">
                <a:latin typeface="宋体" panose="02010600030101010101" pitchFamily="2" charset="-122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统计</a:t>
            </a:r>
            <a:r>
              <a:rPr lang="zh-CN" altLang="en-US" sz="2000">
                <a:latin typeface="宋体" panose="02010600030101010101" pitchFamily="2" charset="-122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对账</a:t>
            </a:r>
            <a:r>
              <a:rPr lang="zh-CN" altLang="en-US" sz="2000">
                <a:latin typeface="宋体" panose="02010600030101010101" pitchFamily="2" charset="-122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结算</a:t>
            </a:r>
            <a:r>
              <a:rPr lang="zh-CN" altLang="en-US" sz="2000">
                <a:latin typeface="宋体" panose="02010600030101010101" pitchFamily="2" charset="-122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非税入账</a:t>
            </a:r>
            <a:r>
              <a:rPr lang="zh-CN" altLang="en-US" sz="2000">
                <a:latin typeface="宋体" panose="02010600030101010101" pitchFamily="2" charset="-122"/>
              </a:rPr>
              <a:t>等一系列问题，给教育行业的管理和服务工作带来巨大的不便，而且成为教育行业提高效率、提升质量的瓶颈</a:t>
            </a:r>
            <a:r>
              <a:rPr lang="en-US" altLang="zh-CN" sz="2000">
                <a:latin typeface="宋体" panose="02010600030101010101" pitchFamily="2" charset="-122"/>
              </a:rPr>
              <a:t>……</a:t>
            </a:r>
            <a:endParaRPr lang="zh-CN" altLang="en-US" sz="2000">
              <a:latin typeface="宋体" panose="0201060003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682875" y="4722813"/>
            <a:ext cx="1512888" cy="585787"/>
          </a:xfrm>
          <a:prstGeom prst="roundRect">
            <a:avLst/>
          </a:prstGeom>
          <a:solidFill>
            <a:srgbClr val="3C3C3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>
                <a:solidFill>
                  <a:srgbClr val="FFFFFF"/>
                </a:solidFill>
                <a:latin typeface="Calibri" panose="020F0502020204030204" pitchFamily="34" charset="0"/>
              </a:rPr>
              <a:t>费用明确</a:t>
            </a:r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637088" y="4722813"/>
            <a:ext cx="1512887" cy="585787"/>
          </a:xfrm>
          <a:prstGeom prst="roundRect">
            <a:avLst/>
          </a:prstGeom>
          <a:solidFill>
            <a:srgbClr val="606B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>
                <a:solidFill>
                  <a:srgbClr val="FFFFFF"/>
                </a:solidFill>
                <a:latin typeface="Calibri" panose="020F0502020204030204" pitchFamily="34" charset="0"/>
              </a:rPr>
              <a:t>资金安全</a:t>
            </a:r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4582" name="文本框 15"/>
          <p:cNvSpPr txBox="1">
            <a:spLocks noChangeArrowheads="1"/>
          </p:cNvSpPr>
          <p:nvPr/>
        </p:nvSpPr>
        <p:spPr bwMode="auto">
          <a:xfrm>
            <a:off x="1470025" y="4808538"/>
            <a:ext cx="9826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关键词</a:t>
            </a:r>
            <a:r>
              <a:rPr lang="en-US" altLang="zh-CN"/>
              <a:t>:</a:t>
            </a:r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678613" y="4722813"/>
            <a:ext cx="1512887" cy="585787"/>
          </a:xfrm>
          <a:prstGeom prst="roundRect">
            <a:avLst/>
          </a:prstGeom>
          <a:solidFill>
            <a:srgbClr val="61921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noProof="1"/>
              <a:t>信息效率</a:t>
            </a:r>
            <a:endParaRPr kumimoji="1" lang="zh-CN" altLang="en-US" noProof="1"/>
          </a:p>
        </p:txBody>
      </p:sp>
      <p:sp>
        <p:nvSpPr>
          <p:cNvPr id="19" name="矩形 18"/>
          <p:cNvSpPr/>
          <p:nvPr/>
        </p:nvSpPr>
        <p:spPr>
          <a:xfrm>
            <a:off x="9671050" y="4665663"/>
            <a:ext cx="1514475" cy="688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1" lang="zh-CN" altLang="en-US" noProof="1"/>
          </a:p>
        </p:txBody>
      </p:sp>
      <p:sp>
        <p:nvSpPr>
          <p:cNvPr id="20" name="圆角矩形 19"/>
          <p:cNvSpPr/>
          <p:nvPr/>
        </p:nvSpPr>
        <p:spPr>
          <a:xfrm>
            <a:off x="8618538" y="4737100"/>
            <a:ext cx="1512887" cy="585788"/>
          </a:xfrm>
          <a:prstGeom prst="roundRect">
            <a:avLst/>
          </a:prstGeom>
          <a:solidFill>
            <a:srgbClr val="31337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zh-CN" altLang="en-US" noProof="1"/>
              <a:t>社会效率</a:t>
            </a:r>
            <a:endParaRPr kumimoji="1" lang="zh-CN" altLang="en-US" noProof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590"/>
  <p:tag name="KSO_WM_UNIT_TYPE" val="l_i"/>
  <p:tag name="KSO_WM_UNIT_INDEX" val="1_1"/>
  <p:tag name="KSO_WM_UNIT_ID" val="diagram160590_1*l_i*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590"/>
  <p:tag name="KSO_WM_UNIT_TYPE" val="l_i"/>
  <p:tag name="KSO_WM_UNIT_INDEX" val="1_1"/>
  <p:tag name="KSO_WM_UNIT_ID" val="diagram160590_1*l_i*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4427</Words>
  <Application>WPS 演示</Application>
  <PresentationFormat>宽屏</PresentationFormat>
  <Paragraphs>867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71" baseType="lpstr">
      <vt:lpstr>Arial</vt:lpstr>
      <vt:lpstr>方正书宋_GBK</vt:lpstr>
      <vt:lpstr>Wingdings</vt:lpstr>
      <vt:lpstr>宋体</vt:lpstr>
      <vt:lpstr>宋体</vt:lpstr>
      <vt:lpstr>Calibri Light</vt:lpstr>
      <vt:lpstr>微软雅黑</vt:lpstr>
      <vt:lpstr>Calibri</vt:lpstr>
      <vt:lpstr>微软雅黑</vt:lpstr>
      <vt:lpstr>Lato Regular</vt:lpstr>
      <vt:lpstr>Helvetica</vt:lpstr>
      <vt:lpstr>方正正中黑简体</vt:lpstr>
      <vt:lpstr>造字工房悦黑体验版常规体</vt:lpstr>
      <vt:lpstr>PingFangSC-Light</vt:lpstr>
      <vt:lpstr>PingFangSC-Semibold</vt:lpstr>
      <vt:lpstr>Arial Unicode MS</vt:lpstr>
      <vt:lpstr>汉仪旗黑KW</vt:lpstr>
      <vt:lpstr>Arial Unicode MS</vt:lpstr>
      <vt:lpstr>汉仪书宋二KW</vt:lpstr>
      <vt:lpstr>Helvetica Neue</vt:lpstr>
      <vt:lpstr>苹方-简</vt:lpstr>
      <vt:lpstr>默认设计模板</vt:lpstr>
      <vt:lpstr>1_默认设计模板</vt:lpstr>
      <vt:lpstr>2_默认设计模板</vt:lpstr>
      <vt:lpstr>PowerPoint 演示文稿</vt:lpstr>
      <vt:lpstr>PowerPoint 演示文稿</vt:lpstr>
      <vt:lpstr>1.背景概况-国家政策</vt:lpstr>
      <vt:lpstr>1.背景概况</vt:lpstr>
      <vt:lpstr>1.背景概况</vt:lpstr>
      <vt:lpstr>1.背景概况-微信数据</vt:lpstr>
      <vt:lpstr>1.背景概况-微信连接一切</vt:lpstr>
      <vt:lpstr>PowerPoint 演示文稿</vt:lpstr>
      <vt:lpstr>2.行业现状</vt:lpstr>
      <vt:lpstr>2.行业现状</vt:lpstr>
      <vt:lpstr>PowerPoint 演示文稿</vt:lpstr>
      <vt:lpstr>3.产品方案-平台定义</vt:lpstr>
      <vt:lpstr>3.产品方案-平台目标</vt:lpstr>
      <vt:lpstr>3.产品方案-平台架构</vt:lpstr>
      <vt:lpstr>3.产品方案-连接金融场景</vt:lpstr>
      <vt:lpstr>3.产品方案-平台组成</vt:lpstr>
      <vt:lpstr>3.产品方案-信息化场景·校园门禁</vt:lpstr>
      <vt:lpstr>3.产品方案-信息化场景·校园通知</vt:lpstr>
      <vt:lpstr>3.产品方案-信息化场景·班级圈</vt:lpstr>
      <vt:lpstr>3.产品方案-信息化场景·电子发票</vt:lpstr>
      <vt:lpstr>3.产品方案-信息化场景·数据大屏</vt:lpstr>
      <vt:lpstr>3.产品方案-金融场景·校园缴费 </vt:lpstr>
      <vt:lpstr>3.产品方案-金融场景·校园缴费</vt:lpstr>
      <vt:lpstr>3.产品方案-金融场景·校园缴费 </vt:lpstr>
      <vt:lpstr>3.产品方案-金融场景·校园缴费 </vt:lpstr>
      <vt:lpstr>3.产品方案-金融场景·缴费分期 </vt:lpstr>
      <vt:lpstr>3.产品方案-金融场景·补助发放 </vt:lpstr>
      <vt:lpstr>3.产品方案-金融场景·校园理财 </vt:lpstr>
      <vt:lpstr>3.产品方案-金融场景·班费</vt:lpstr>
      <vt:lpstr>3.产品方案-银行的价值 </vt:lpstr>
      <vt:lpstr>3.产品方案-校方的价值 </vt:lpstr>
      <vt:lpstr>3.产品方案-校方的价值 </vt:lpstr>
      <vt:lpstr>3.产品方案-学校教师的价值 </vt:lpstr>
      <vt:lpstr>3.产品方案-学生家长的价值 </vt:lpstr>
      <vt:lpstr>PowerPoint 演示文稿</vt:lpstr>
      <vt:lpstr>4.精选案例-湖南宁乡教育局 </vt:lpstr>
      <vt:lpstr>4.精选案例-湖南宁乡教育局 </vt:lpstr>
      <vt:lpstr>4.精选案例-湖南宁乡教育局</vt:lpstr>
      <vt:lpstr>4.精选案例-湖南宁乡教育局</vt:lpstr>
      <vt:lpstr>4.精选案例-湖南宁乡教育局</vt:lpstr>
      <vt:lpstr>4.精选案例-湖南宁乡教育局</vt:lpstr>
      <vt:lpstr>4.精选案例-湖南宁乡教育局</vt:lpstr>
      <vt:lpstr>4.精选案例-长沙天华寄宿制学校</vt:lpstr>
      <vt:lpstr>4.精选案例-长沙天华寄宿制学校</vt:lpstr>
      <vt:lpstr>4.精选案例-长沙天华寄宿制学校</vt:lpstr>
      <vt:lpstr>PowerPoint 演示文稿</vt:lpstr>
      <vt:lpstr>谢谢聆听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ʾĸ�</dc:title>
  <dc:creator>reneezhao()</dc:creator>
  <cp:lastModifiedBy>zhoupeng</cp:lastModifiedBy>
  <cp:revision>541</cp:revision>
  <dcterms:created xsi:type="dcterms:W3CDTF">2019-10-17T10:59:30Z</dcterms:created>
  <dcterms:modified xsi:type="dcterms:W3CDTF">2019-10-17T10:59:30Z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